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9" r:id="rId3"/>
    <p:sldId id="280" r:id="rId4"/>
    <p:sldId id="281" r:id="rId5"/>
    <p:sldId id="257" r:id="rId6"/>
    <p:sldId id="260" r:id="rId7"/>
    <p:sldId id="261" r:id="rId8"/>
    <p:sldId id="262" r:id="rId9"/>
    <p:sldId id="263" r:id="rId10"/>
    <p:sldId id="277" r:id="rId11"/>
    <p:sldId id="278" r:id="rId12"/>
    <p:sldId id="265" r:id="rId13"/>
    <p:sldId id="266" r:id="rId14"/>
    <p:sldId id="267" r:id="rId15"/>
    <p:sldId id="268" r:id="rId16"/>
    <p:sldId id="272" r:id="rId17"/>
    <p:sldId id="273" r:id="rId18"/>
    <p:sldId id="283" r:id="rId19"/>
    <p:sldId id="282" r:id="rId2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9768E7-06BF-46BE-95B8-A6BD823D0939}" type="datetimeFigureOut">
              <a:rPr lang="fa-IR" smtClean="0"/>
              <a:pPr/>
              <a:t>1436/02/14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E9768E7-06BF-46BE-95B8-A6BD823D0939}" type="datetimeFigureOut">
              <a:rPr lang="fa-IR" smtClean="0"/>
              <a:pPr/>
              <a:t>1436/02/14</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455796-E3C6-4E6C-A63D-281995B28F5F}"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857364"/>
            <a:ext cx="7772400" cy="1428760"/>
          </a:xfrm>
        </p:spPr>
        <p:txBody>
          <a:bodyPr>
            <a:normAutofit fontScale="90000"/>
          </a:bodyPr>
          <a:lstStyle/>
          <a:p>
            <a:r>
              <a:rPr lang="fa-IR" sz="5400" b="1" dirty="0" smtClean="0">
                <a:solidFill>
                  <a:schemeClr val="accent2">
                    <a:lumMod val="75000"/>
                  </a:schemeClr>
                </a:solidFill>
                <a:latin typeface="Yagut" charset="-78"/>
                <a:cs typeface="B Nazanin" pitchFamily="2" charset="-78"/>
              </a:rPr>
              <a:t>ارزيابي(مديريت) عملكرد</a:t>
            </a:r>
            <a:r>
              <a:rPr lang="fa-IR" sz="5400" b="1" i="1" dirty="0" smtClean="0">
                <a:solidFill>
                  <a:schemeClr val="accent2">
                    <a:lumMod val="75000"/>
                  </a:schemeClr>
                </a:solidFill>
                <a:cs typeface="Titr Mazar" pitchFamily="2" charset="-78"/>
              </a:rPr>
              <a:t/>
            </a:r>
            <a:br>
              <a:rPr lang="fa-IR" sz="5400" b="1" i="1" dirty="0" smtClean="0">
                <a:solidFill>
                  <a:schemeClr val="accent2">
                    <a:lumMod val="75000"/>
                  </a:schemeClr>
                </a:solidFill>
                <a:cs typeface="Titr Mazar" pitchFamily="2" charset="-78"/>
              </a:rPr>
            </a:br>
            <a:r>
              <a:rPr lang="fa-IR" sz="5400" b="1" dirty="0" smtClean="0">
                <a:solidFill>
                  <a:schemeClr val="accent2">
                    <a:lumMod val="75000"/>
                  </a:schemeClr>
                </a:solidFill>
              </a:rPr>
              <a:t> </a:t>
            </a:r>
            <a:r>
              <a:rPr lang="en-US" sz="5400" b="1" dirty="0" smtClean="0">
                <a:solidFill>
                  <a:schemeClr val="accent2">
                    <a:lumMod val="75000"/>
                  </a:schemeClr>
                </a:solidFill>
              </a:rPr>
              <a:t>performance management</a:t>
            </a:r>
            <a:endParaRPr lang="fa-IR" sz="5400" b="1" dirty="0">
              <a:solidFill>
                <a:schemeClr val="accent2">
                  <a:lumMod val="75000"/>
                </a:schemeClr>
              </a:solidFill>
            </a:endParaRPr>
          </a:p>
        </p:txBody>
      </p:sp>
      <p:sp>
        <p:nvSpPr>
          <p:cNvPr id="3" name="Subtitle 2"/>
          <p:cNvSpPr>
            <a:spLocks noGrp="1"/>
          </p:cNvSpPr>
          <p:nvPr>
            <p:ph type="subTitle" idx="1"/>
          </p:nvPr>
        </p:nvSpPr>
        <p:spPr>
          <a:xfrm>
            <a:off x="1643042" y="214290"/>
            <a:ext cx="6215106" cy="1214446"/>
          </a:xfrm>
        </p:spPr>
        <p:txBody>
          <a:bodyPr>
            <a:normAutofit lnSpcReduction="10000"/>
          </a:bodyPr>
          <a:lstStyle/>
          <a:p>
            <a:r>
              <a:rPr lang="fa-IR" sz="2200" b="1" dirty="0" smtClean="0">
                <a:cs typeface="B Nazanin" pitchFamily="2" charset="-78"/>
              </a:rPr>
              <a:t>بسمه تعالي</a:t>
            </a:r>
            <a:endParaRPr lang="en-US" sz="2200" b="1" dirty="0" smtClean="0">
              <a:cs typeface="B Nazanin" pitchFamily="2" charset="-78"/>
            </a:endParaRPr>
          </a:p>
          <a:p>
            <a:r>
              <a:rPr lang="fa-IR" sz="2200" b="1" dirty="0" smtClean="0">
                <a:cs typeface="B Nazanin" pitchFamily="2" charset="-78"/>
              </a:rPr>
              <a:t>دانشگاه علوم پزشكي و خدمات بهداشتي درماني البرز</a:t>
            </a:r>
            <a:endParaRPr lang="en-US" sz="2200" b="1" dirty="0" smtClean="0">
              <a:cs typeface="B Nazanin" pitchFamily="2" charset="-78"/>
            </a:endParaRPr>
          </a:p>
          <a:p>
            <a:r>
              <a:rPr lang="fa-IR" sz="2200" b="1" dirty="0" smtClean="0">
                <a:cs typeface="B Nazanin" pitchFamily="2" charset="-78"/>
              </a:rPr>
              <a:t>مدیریت  پرستاري </a:t>
            </a:r>
            <a:endParaRPr lang="en-US" sz="2200" b="1" dirty="0" smtClean="0">
              <a:cs typeface="B Nazanin" pitchFamily="2" charset="-78"/>
            </a:endParaRPr>
          </a:p>
          <a:p>
            <a:endParaRPr lang="fa-IR" dirty="0"/>
          </a:p>
        </p:txBody>
      </p:sp>
      <p:pic>
        <p:nvPicPr>
          <p:cNvPr id="1026" name="Picture 2" descr="C:\Documents and Settings\soltannezhad\My Documents\My Pictures\1313828480_vcc.jpg"/>
          <p:cNvPicPr>
            <a:picLocks noChangeAspect="1" noChangeArrowheads="1"/>
          </p:cNvPicPr>
          <p:nvPr/>
        </p:nvPicPr>
        <p:blipFill>
          <a:blip r:embed="rId2" cstate="print"/>
          <a:srcRect/>
          <a:stretch>
            <a:fillRect/>
          </a:stretch>
        </p:blipFill>
        <p:spPr bwMode="auto">
          <a:xfrm>
            <a:off x="0" y="3643306"/>
            <a:ext cx="4138620" cy="3214694"/>
          </a:xfrm>
          <a:prstGeom prst="rect">
            <a:avLst/>
          </a:prstGeom>
          <a:noFill/>
        </p:spPr>
      </p:pic>
      <p:sp>
        <p:nvSpPr>
          <p:cNvPr id="8" name="Title 1"/>
          <p:cNvSpPr txBox="1">
            <a:spLocks/>
          </p:cNvSpPr>
          <p:nvPr/>
        </p:nvSpPr>
        <p:spPr>
          <a:xfrm>
            <a:off x="5643570" y="5143512"/>
            <a:ext cx="3200368" cy="1500198"/>
          </a:xfrm>
          <a:prstGeom prst="rect">
            <a:avLst/>
          </a:prstGeom>
        </p:spPr>
        <p:txBody>
          <a:bodyPr vert="horz" lIns="91440" tIns="45720" rIns="91440" bIns="45720" rtlCol="1" anchor="ctr">
            <a:normAutofit fontScale="975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000" b="1" i="0" u="none" strike="noStrike" kern="1200" cap="none" spc="0" normalizeH="0" baseline="0" noProof="0" dirty="0" smtClean="0">
                <a:ln>
                  <a:noFill/>
                </a:ln>
                <a:effectLst/>
                <a:uLnTx/>
                <a:uFillTx/>
                <a:latin typeface="Yagut" charset="-78"/>
                <a:ea typeface="+mj-ea"/>
                <a:cs typeface="B Nazanin" pitchFamily="2" charset="-78"/>
              </a:rPr>
              <a:t>ندا سلطان نژاد</a:t>
            </a:r>
          </a:p>
          <a:p>
            <a:pPr marL="0" marR="0" lvl="0" indent="0" algn="ctr" defTabSz="914400" rtl="1" eaLnBrk="1" fontAlgn="auto" latinLnBrk="0" hangingPunct="1">
              <a:lnSpc>
                <a:spcPct val="100000"/>
              </a:lnSpc>
              <a:spcBef>
                <a:spcPct val="0"/>
              </a:spcBef>
              <a:spcAft>
                <a:spcPts val="0"/>
              </a:spcAft>
              <a:buClrTx/>
              <a:buSzTx/>
              <a:buFontTx/>
              <a:buNone/>
              <a:tabLst/>
              <a:defRPr/>
            </a:pPr>
            <a:r>
              <a:rPr lang="fa-IR" sz="2000" b="1" dirty="0" smtClean="0">
                <a:latin typeface="Yagut" charset="-78"/>
                <a:ea typeface="+mj-ea"/>
                <a:cs typeface="B Nazanin" pitchFamily="2" charset="-78"/>
              </a:rPr>
              <a:t>کارشناس نظارت و ارزیابی مدیریت پرستاری(1393)</a:t>
            </a:r>
            <a:endParaRPr kumimoji="0" lang="fa-IR" sz="2000" b="1" i="0" u="none" strike="noStrike" kern="1200" cap="none" spc="0" normalizeH="0" baseline="0" noProof="0" dirty="0">
              <a:ln>
                <a:noFill/>
              </a:ln>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Nazanin" pitchFamily="2" charset="-78"/>
              </a:rPr>
              <a:t>ويژگي هاي يك نظام ارزيابي عملكرد كارا و مطلوب</a:t>
            </a:r>
            <a:endParaRPr lang="fa-IR" dirty="0">
              <a:cs typeface="B Nazanin" pitchFamily="2" charset="-78"/>
            </a:endParaRPr>
          </a:p>
        </p:txBody>
      </p:sp>
      <p:sp>
        <p:nvSpPr>
          <p:cNvPr id="3" name="Content Placeholder 2"/>
          <p:cNvSpPr>
            <a:spLocks noGrp="1"/>
          </p:cNvSpPr>
          <p:nvPr>
            <p:ph idx="1"/>
          </p:nvPr>
        </p:nvSpPr>
        <p:spPr/>
        <p:txBody>
          <a:bodyPr>
            <a:normAutofit fontScale="92500" lnSpcReduction="10000"/>
          </a:bodyPr>
          <a:lstStyle/>
          <a:p>
            <a:pPr>
              <a:lnSpc>
                <a:spcPct val="80000"/>
              </a:lnSpc>
              <a:buFont typeface="Wingdings" pitchFamily="2" charset="2"/>
              <a:buChar char="v"/>
              <a:defRPr/>
            </a:pPr>
            <a:r>
              <a:rPr lang="fa-IR" dirty="0" smtClean="0">
                <a:cs typeface="B Nazanin" pitchFamily="2" charset="-78"/>
              </a:rPr>
              <a:t>تاكيد بر مشاركت كاركنان در فرايند ارزيابي</a:t>
            </a:r>
          </a:p>
          <a:p>
            <a:pPr>
              <a:lnSpc>
                <a:spcPct val="80000"/>
              </a:lnSpc>
              <a:buNone/>
              <a:defRPr/>
            </a:pPr>
            <a:endParaRPr lang="fa-IR" dirty="0" smtClean="0">
              <a:cs typeface="B Nazanin" pitchFamily="2" charset="-78"/>
            </a:endParaRPr>
          </a:p>
          <a:p>
            <a:pPr>
              <a:lnSpc>
                <a:spcPct val="80000"/>
              </a:lnSpc>
              <a:buFont typeface="Wingdings" pitchFamily="2" charset="2"/>
              <a:buChar char="v"/>
              <a:defRPr/>
            </a:pPr>
            <a:r>
              <a:rPr lang="fa-IR" dirty="0" smtClean="0">
                <a:cs typeface="B Nazanin" pitchFamily="2" charset="-78"/>
              </a:rPr>
              <a:t>ايجاد امكان مقايسه عملكرد فرد با ساير افراد و كاركنان</a:t>
            </a:r>
          </a:p>
          <a:p>
            <a:pPr>
              <a:lnSpc>
                <a:spcPct val="80000"/>
              </a:lnSpc>
              <a:buNone/>
              <a:defRPr/>
            </a:pPr>
            <a:endParaRPr lang="fa-IR" dirty="0" smtClean="0">
              <a:cs typeface="B Nazanin" pitchFamily="2" charset="-78"/>
            </a:endParaRPr>
          </a:p>
          <a:p>
            <a:pPr>
              <a:lnSpc>
                <a:spcPct val="80000"/>
              </a:lnSpc>
              <a:buFont typeface="Wingdings" pitchFamily="2" charset="2"/>
              <a:buChar char="v"/>
              <a:defRPr/>
            </a:pPr>
            <a:r>
              <a:rPr lang="fa-IR" dirty="0" smtClean="0">
                <a:cs typeface="B Nazanin" pitchFamily="2" charset="-78"/>
              </a:rPr>
              <a:t>تاكيد بر جنبه هاي رفتاري كمي و قابل اندازه گيري كه در كارايي فرد و بهره وري سازمان موثر است</a:t>
            </a:r>
          </a:p>
          <a:p>
            <a:pPr>
              <a:lnSpc>
                <a:spcPct val="80000"/>
              </a:lnSpc>
              <a:buNone/>
              <a:defRPr/>
            </a:pPr>
            <a:endParaRPr lang="fa-IR" dirty="0" smtClean="0">
              <a:cs typeface="B Nazanin" pitchFamily="2" charset="-78"/>
            </a:endParaRPr>
          </a:p>
          <a:p>
            <a:pPr>
              <a:lnSpc>
                <a:spcPct val="80000"/>
              </a:lnSpc>
              <a:buFont typeface="Wingdings" pitchFamily="2" charset="2"/>
              <a:buChar char="v"/>
              <a:defRPr/>
            </a:pPr>
            <a:r>
              <a:rPr lang="fa-IR" dirty="0" smtClean="0">
                <a:cs typeface="B Nazanin" pitchFamily="2" charset="-78"/>
              </a:rPr>
              <a:t>سمت گيري ارزيابي به جنبه هاي انگيزشي ، ارتقاي فرد در مدارج سازماني و همسو سازي اهداف فرد و سازمان</a:t>
            </a:r>
          </a:p>
          <a:p>
            <a:pPr>
              <a:lnSpc>
                <a:spcPct val="80000"/>
              </a:lnSpc>
              <a:buNone/>
              <a:defRPr/>
            </a:pPr>
            <a:endParaRPr lang="fa-IR" dirty="0" smtClean="0">
              <a:cs typeface="B Nazanin" pitchFamily="2" charset="-78"/>
            </a:endParaRPr>
          </a:p>
          <a:p>
            <a:pPr>
              <a:lnSpc>
                <a:spcPct val="80000"/>
              </a:lnSpc>
              <a:buFont typeface="Wingdings" pitchFamily="2" charset="2"/>
              <a:buChar char="v"/>
              <a:defRPr/>
            </a:pPr>
            <a:r>
              <a:rPr lang="fa-IR" dirty="0" smtClean="0">
                <a:cs typeface="B Nazanin" pitchFamily="2" charset="-78"/>
              </a:rPr>
              <a:t>تاكيد بر آگاهي فرد از نتايج ارزيابي </a:t>
            </a:r>
          </a:p>
          <a:p>
            <a:pPr>
              <a:buFont typeface="Wingdings" pitchFamily="2" charset="2"/>
              <a:buChar char="v"/>
            </a:pPr>
            <a:endParaRPr lang="fa-IR" dirty="0">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Nazanin" pitchFamily="2" charset="-78"/>
              </a:rPr>
              <a:t>ويژگي هاي يك نظام ارزيابي عملكرد كارا و مطلوب</a:t>
            </a:r>
            <a:endParaRPr lang="fa-IR" dirty="0"/>
          </a:p>
        </p:txBody>
      </p:sp>
      <p:sp>
        <p:nvSpPr>
          <p:cNvPr id="3" name="Content Placeholder 2"/>
          <p:cNvSpPr>
            <a:spLocks noGrp="1"/>
          </p:cNvSpPr>
          <p:nvPr>
            <p:ph idx="1"/>
          </p:nvPr>
        </p:nvSpPr>
        <p:spPr/>
        <p:txBody>
          <a:bodyPr>
            <a:normAutofit lnSpcReduction="10000"/>
          </a:bodyPr>
          <a:lstStyle/>
          <a:p>
            <a:pPr>
              <a:lnSpc>
                <a:spcPct val="80000"/>
              </a:lnSpc>
              <a:buFont typeface="Wingdings" pitchFamily="2" charset="2"/>
              <a:buChar char="v"/>
              <a:defRPr/>
            </a:pPr>
            <a:r>
              <a:rPr lang="fa-IR" dirty="0" smtClean="0">
                <a:cs typeface="B Nazanin" pitchFamily="2" charset="-78"/>
              </a:rPr>
              <a:t>تاكيد بر ارزيابي عناصر رفتاري نتيجه گرا در جهت تقويت جنبه هاي مثبت رفتار </a:t>
            </a:r>
          </a:p>
          <a:p>
            <a:pPr>
              <a:lnSpc>
                <a:spcPct val="80000"/>
              </a:lnSpc>
              <a:buNone/>
              <a:defRPr/>
            </a:pPr>
            <a:endParaRPr lang="fa-IR" dirty="0" smtClean="0">
              <a:cs typeface="B Nazanin" pitchFamily="2" charset="-78"/>
            </a:endParaRPr>
          </a:p>
          <a:p>
            <a:pPr>
              <a:lnSpc>
                <a:spcPct val="80000"/>
              </a:lnSpc>
              <a:buFont typeface="Wingdings" pitchFamily="2" charset="2"/>
              <a:buChar char="v"/>
              <a:defRPr/>
            </a:pPr>
            <a:r>
              <a:rPr lang="fa-IR" dirty="0" smtClean="0">
                <a:cs typeface="B Nazanin" pitchFamily="2" charset="-78"/>
              </a:rPr>
              <a:t>اعمال انتروپي منفي از طريق اعمال بازخورد نتايج ارزيابي در سيستم</a:t>
            </a:r>
          </a:p>
          <a:p>
            <a:pPr>
              <a:lnSpc>
                <a:spcPct val="80000"/>
              </a:lnSpc>
              <a:buNone/>
              <a:defRPr/>
            </a:pPr>
            <a:endParaRPr lang="fa-IR" dirty="0" smtClean="0">
              <a:cs typeface="B Nazanin" pitchFamily="2" charset="-78"/>
            </a:endParaRPr>
          </a:p>
          <a:p>
            <a:pPr>
              <a:lnSpc>
                <a:spcPct val="80000"/>
              </a:lnSpc>
              <a:buFont typeface="Wingdings" pitchFamily="2" charset="2"/>
              <a:buChar char="v"/>
              <a:defRPr/>
            </a:pPr>
            <a:r>
              <a:rPr lang="fa-IR" dirty="0" smtClean="0">
                <a:cs typeface="B Nazanin" pitchFamily="2" charset="-78"/>
              </a:rPr>
              <a:t>تداوم ارزيابي و اعمال نتيجه در انتصاب ارتقا</a:t>
            </a:r>
          </a:p>
          <a:p>
            <a:pPr>
              <a:lnSpc>
                <a:spcPct val="80000"/>
              </a:lnSpc>
              <a:buNone/>
              <a:defRPr/>
            </a:pPr>
            <a:endParaRPr lang="fa-IR" dirty="0" smtClean="0">
              <a:cs typeface="B Nazanin" pitchFamily="2" charset="-78"/>
            </a:endParaRPr>
          </a:p>
          <a:p>
            <a:pPr>
              <a:lnSpc>
                <a:spcPct val="80000"/>
              </a:lnSpc>
              <a:buFont typeface="Wingdings" pitchFamily="2" charset="2"/>
              <a:buChar char="v"/>
              <a:defRPr/>
            </a:pPr>
            <a:r>
              <a:rPr lang="fa-IR" dirty="0" smtClean="0">
                <a:cs typeface="B Nazanin" pitchFamily="2" charset="-78"/>
              </a:rPr>
              <a:t>در افزايش خلاقيت موثر بوده و بازرسي تلقي نشده و تهديدي براي امنيت شغلي به شمار نرود</a:t>
            </a:r>
          </a:p>
          <a:p>
            <a:pPr>
              <a:buFont typeface="Wingdings" pitchFamily="2" charset="2"/>
              <a:buChar char="v"/>
            </a:pPr>
            <a:endParaRPr lang="fa-IR" dirty="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روش هاي ارزيابي عملكرد</a:t>
            </a:r>
            <a:endParaRPr lang="fa-IR" b="1" dirty="0">
              <a:cs typeface="B Nazanin" pitchFamily="2" charset="-78"/>
            </a:endParaRPr>
          </a:p>
        </p:txBody>
      </p:sp>
      <p:sp>
        <p:nvSpPr>
          <p:cNvPr id="3" name="Content Placeholder 2"/>
          <p:cNvSpPr>
            <a:spLocks noGrp="1"/>
          </p:cNvSpPr>
          <p:nvPr>
            <p:ph sz="half" idx="1"/>
          </p:nvPr>
        </p:nvSpPr>
        <p:spPr/>
        <p:txBody>
          <a:bodyPr>
            <a:normAutofit lnSpcReduction="10000"/>
          </a:bodyPr>
          <a:lstStyle/>
          <a:p>
            <a:pPr algn="justLow">
              <a:lnSpc>
                <a:spcPct val="90000"/>
              </a:lnSpc>
            </a:pPr>
            <a:r>
              <a:rPr lang="ar-SA" b="1" dirty="0" smtClean="0">
                <a:cs typeface="B Nazanin" pitchFamily="2" charset="-78"/>
              </a:rPr>
              <a:t>روش‌ انتخاب‌ اجباري‌</a:t>
            </a:r>
          </a:p>
          <a:p>
            <a:pPr algn="justLow">
              <a:lnSpc>
                <a:spcPct val="90000"/>
              </a:lnSpc>
            </a:pPr>
            <a:r>
              <a:rPr lang="ar-SA" b="1" dirty="0" smtClean="0">
                <a:cs typeface="B Nazanin" pitchFamily="2" charset="-78"/>
              </a:rPr>
              <a:t>مقياس</a:t>
            </a:r>
            <a:r>
              <a:rPr lang="fa-IR" b="1" dirty="0" smtClean="0">
                <a:cs typeface="B Nazanin" pitchFamily="2" charset="-78"/>
              </a:rPr>
              <a:t> </a:t>
            </a:r>
            <a:r>
              <a:rPr lang="ar-SA" b="1" dirty="0" smtClean="0">
                <a:cs typeface="B Nazanin" pitchFamily="2" charset="-78"/>
              </a:rPr>
              <a:t>هاي‌ درجه‌ بندي‌ مبتني‌ بررفتار  </a:t>
            </a:r>
          </a:p>
          <a:p>
            <a:pPr algn="justLow">
              <a:lnSpc>
                <a:spcPct val="90000"/>
              </a:lnSpc>
            </a:pPr>
            <a:r>
              <a:rPr lang="ar-SA" b="1" dirty="0" smtClean="0">
                <a:cs typeface="B Nazanin" pitchFamily="2" charset="-78"/>
              </a:rPr>
              <a:t>مقياس</a:t>
            </a:r>
            <a:r>
              <a:rPr lang="fa-IR" b="1" dirty="0" smtClean="0">
                <a:cs typeface="B Nazanin" pitchFamily="2" charset="-78"/>
              </a:rPr>
              <a:t> </a:t>
            </a:r>
            <a:r>
              <a:rPr lang="ar-SA" b="1" dirty="0" smtClean="0">
                <a:cs typeface="B Nazanin" pitchFamily="2" charset="-78"/>
              </a:rPr>
              <a:t>هاي‌ مشاهد</a:t>
            </a:r>
            <a:r>
              <a:rPr lang="fa-IR" b="1" dirty="0" smtClean="0">
                <a:cs typeface="B Nazanin" pitchFamily="2" charset="-78"/>
              </a:rPr>
              <a:t>ه</a:t>
            </a:r>
            <a:r>
              <a:rPr lang="ar-SA" b="1" dirty="0" smtClean="0">
                <a:cs typeface="B Nazanin" pitchFamily="2" charset="-78"/>
              </a:rPr>
              <a:t> رفتاري‌</a:t>
            </a:r>
          </a:p>
          <a:p>
            <a:pPr algn="justLow">
              <a:lnSpc>
                <a:spcPct val="90000"/>
              </a:lnSpc>
            </a:pPr>
            <a:r>
              <a:rPr lang="ar-SA" b="1" dirty="0" smtClean="0">
                <a:cs typeface="B Nazanin" pitchFamily="2" charset="-78"/>
              </a:rPr>
              <a:t>ارزيابي‌ عملكرد به‌ كمك‌ رايانه</a:t>
            </a:r>
          </a:p>
          <a:p>
            <a:pPr algn="justLow">
              <a:lnSpc>
                <a:spcPct val="90000"/>
              </a:lnSpc>
            </a:pPr>
            <a:r>
              <a:rPr lang="ar-SA" sz="2800" b="1" dirty="0" smtClean="0">
                <a:cs typeface="B Nazanin" pitchFamily="2" charset="-78"/>
              </a:rPr>
              <a:t>نظارت‌ بر عملكرد كاركنان‌ با استفاده‌ از رايان</a:t>
            </a:r>
            <a:r>
              <a:rPr lang="fa-IR" sz="2800" b="1" dirty="0" smtClean="0">
                <a:cs typeface="B Nazanin" pitchFamily="2" charset="-78"/>
              </a:rPr>
              <a:t>ه</a:t>
            </a:r>
          </a:p>
        </p:txBody>
      </p:sp>
      <p:sp>
        <p:nvSpPr>
          <p:cNvPr id="4" name="Content Placeholder 3"/>
          <p:cNvSpPr>
            <a:spLocks noGrp="1"/>
          </p:cNvSpPr>
          <p:nvPr>
            <p:ph sz="half" idx="2"/>
          </p:nvPr>
        </p:nvSpPr>
        <p:spPr/>
        <p:txBody>
          <a:bodyPr>
            <a:normAutofit lnSpcReduction="10000"/>
          </a:bodyPr>
          <a:lstStyle/>
          <a:p>
            <a:pPr>
              <a:lnSpc>
                <a:spcPct val="90000"/>
              </a:lnSpc>
            </a:pPr>
            <a:r>
              <a:rPr lang="ar-SA" b="1" dirty="0" smtClean="0"/>
              <a:t> </a:t>
            </a:r>
            <a:r>
              <a:rPr lang="ar-SA" b="1" dirty="0" smtClean="0">
                <a:cs typeface="B Nazanin" pitchFamily="2" charset="-78"/>
              </a:rPr>
              <a:t>روش‌ مقياسي‌</a:t>
            </a:r>
          </a:p>
          <a:p>
            <a:pPr>
              <a:lnSpc>
                <a:spcPct val="90000"/>
              </a:lnSpc>
            </a:pPr>
            <a:r>
              <a:rPr lang="ar-SA" b="1" dirty="0" smtClean="0">
                <a:cs typeface="B Nazanin" pitchFamily="2" charset="-78"/>
              </a:rPr>
              <a:t>  عامل‌ سنجي‌</a:t>
            </a:r>
            <a:endParaRPr lang="fa-IR" b="1" dirty="0" smtClean="0">
              <a:cs typeface="B Nazanin" pitchFamily="2" charset="-78"/>
            </a:endParaRPr>
          </a:p>
          <a:p>
            <a:pPr>
              <a:lnSpc>
                <a:spcPct val="90000"/>
              </a:lnSpc>
            </a:pPr>
            <a:r>
              <a:rPr lang="fa-IR" b="1" dirty="0" smtClean="0">
                <a:cs typeface="B Nazanin" pitchFamily="2" charset="-78"/>
              </a:rPr>
              <a:t>  </a:t>
            </a:r>
            <a:r>
              <a:rPr lang="ar-SA" b="1" dirty="0" smtClean="0">
                <a:cs typeface="B Nazanin" pitchFamily="2" charset="-78"/>
              </a:rPr>
              <a:t>روش‌ ثبت‌ وقايع‌ حساس‌</a:t>
            </a:r>
          </a:p>
          <a:p>
            <a:pPr>
              <a:lnSpc>
                <a:spcPct val="90000"/>
              </a:lnSpc>
            </a:pPr>
            <a:r>
              <a:rPr lang="ar-SA" b="1" dirty="0" smtClean="0">
                <a:cs typeface="B Nazanin" pitchFamily="2" charset="-78"/>
              </a:rPr>
              <a:t>  روش‌ توصيفي‌</a:t>
            </a:r>
          </a:p>
          <a:p>
            <a:pPr>
              <a:lnSpc>
                <a:spcPct val="90000"/>
              </a:lnSpc>
            </a:pPr>
            <a:r>
              <a:rPr lang="ar-SA" b="1" dirty="0" smtClean="0">
                <a:cs typeface="B Nazanin" pitchFamily="2" charset="-78"/>
              </a:rPr>
              <a:t>  روش‌ قياسي‌</a:t>
            </a:r>
            <a:endParaRPr lang="fa-IR" b="1" dirty="0" smtClean="0">
              <a:cs typeface="B Nazanin" pitchFamily="2" charset="-78"/>
            </a:endParaRPr>
          </a:p>
          <a:p>
            <a:pPr>
              <a:lnSpc>
                <a:spcPct val="90000"/>
              </a:lnSpc>
            </a:pPr>
            <a:r>
              <a:rPr lang="fa-IR" b="1" dirty="0" smtClean="0">
                <a:cs typeface="B Nazanin" pitchFamily="2" charset="-78"/>
              </a:rPr>
              <a:t> </a:t>
            </a:r>
            <a:r>
              <a:rPr lang="ar-SA" b="1" dirty="0" smtClean="0">
                <a:cs typeface="B Nazanin" pitchFamily="2" charset="-78"/>
              </a:rPr>
              <a:t> روش‌ درجه‌ بندي‌</a:t>
            </a:r>
          </a:p>
          <a:p>
            <a:pPr>
              <a:lnSpc>
                <a:spcPct val="90000"/>
              </a:lnSpc>
            </a:pPr>
            <a:r>
              <a:rPr lang="ar-SA" b="1" dirty="0" smtClean="0">
                <a:cs typeface="B Nazanin" pitchFamily="2" charset="-78"/>
              </a:rPr>
              <a:t>   مقايسه‌ دوبه‌ دو توزيع‌ اجباري‌</a:t>
            </a:r>
            <a:endParaRPr lang="fa-IR" b="1" dirty="0" smtClean="0">
              <a:cs typeface="B Nazanin" pitchFamily="2" charset="-78"/>
            </a:endParaRPr>
          </a:p>
          <a:p>
            <a:pPr>
              <a:lnSpc>
                <a:spcPct val="90000"/>
              </a:lnSpc>
            </a:pPr>
            <a:r>
              <a:rPr lang="ar-SA" b="1" dirty="0" smtClean="0">
                <a:cs typeface="B Nazanin" pitchFamily="2" charset="-78"/>
              </a:rPr>
              <a:t>ارزيابي‌ براساس‌ مديريت‌ برمبناي‌ هدف‌</a:t>
            </a:r>
            <a:endParaRPr lang="fa-IR" dirty="0" smtClean="0">
              <a:cs typeface="B Nazanin" pitchFamily="2" charset="-78"/>
            </a:endParaRPr>
          </a:p>
          <a:p>
            <a:pPr>
              <a:lnSpc>
                <a:spcPct val="90000"/>
              </a:lnSpc>
              <a:buNone/>
            </a:pPr>
            <a:endParaRPr lang="fa-IR" b="1" dirty="0" smtClean="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ارزيابي كنندگان عملكرد</a:t>
            </a:r>
            <a:endParaRPr lang="fa-IR" b="1" dirty="0">
              <a:cs typeface="B Nazanin" pitchFamily="2" charset="-78"/>
            </a:endParaRPr>
          </a:p>
        </p:txBody>
      </p:sp>
      <p:sp>
        <p:nvSpPr>
          <p:cNvPr id="3" name="Content Placeholder 2"/>
          <p:cNvSpPr>
            <a:spLocks noGrp="1"/>
          </p:cNvSpPr>
          <p:nvPr>
            <p:ph idx="1"/>
          </p:nvPr>
        </p:nvSpPr>
        <p:spPr>
          <a:xfrm>
            <a:off x="3643306" y="1600200"/>
            <a:ext cx="5043494" cy="4525963"/>
          </a:xfrm>
        </p:spPr>
        <p:txBody>
          <a:bodyPr>
            <a:normAutofit fontScale="77500" lnSpcReduction="20000"/>
          </a:bodyPr>
          <a:lstStyle/>
          <a:p>
            <a:pPr>
              <a:buNone/>
            </a:pPr>
            <a:r>
              <a:rPr lang="ar-SA" b="1" dirty="0" smtClean="0">
                <a:cs typeface="B Nazanin" pitchFamily="2" charset="-78"/>
              </a:rPr>
              <a:t>1-    ارزيابي‌ سرپرست‌ مستقيم‌</a:t>
            </a:r>
          </a:p>
          <a:p>
            <a:pPr>
              <a:buNone/>
            </a:pPr>
            <a:r>
              <a:rPr lang="ar-SA" b="1" dirty="0" smtClean="0">
                <a:cs typeface="B Nazanin" pitchFamily="2" charset="-78"/>
              </a:rPr>
              <a:t>2-   ارزيابي‌ بوسيله‌ مرئوس‌  </a:t>
            </a:r>
          </a:p>
          <a:p>
            <a:pPr>
              <a:buNone/>
            </a:pPr>
            <a:r>
              <a:rPr lang="ar-SA" b="1" dirty="0" smtClean="0">
                <a:cs typeface="B Nazanin" pitchFamily="2" charset="-78"/>
              </a:rPr>
              <a:t>3-   ارزيابي‌ همقطاران‌ از عملكرد يكديگر</a:t>
            </a:r>
          </a:p>
          <a:p>
            <a:pPr>
              <a:buNone/>
            </a:pPr>
            <a:r>
              <a:rPr lang="ar-SA" b="1" dirty="0" smtClean="0">
                <a:cs typeface="B Nazanin" pitchFamily="2" charset="-78"/>
              </a:rPr>
              <a:t>4-   ارزيابي‌ گروهي‌</a:t>
            </a:r>
          </a:p>
          <a:p>
            <a:pPr>
              <a:buNone/>
            </a:pPr>
            <a:r>
              <a:rPr lang="ar-SA" b="1" dirty="0" smtClean="0">
                <a:cs typeface="B Nazanin" pitchFamily="2" charset="-78"/>
              </a:rPr>
              <a:t>5-   ارزيابي‌ از طريق‌ خود سنجي‌</a:t>
            </a:r>
          </a:p>
          <a:p>
            <a:pPr>
              <a:buNone/>
            </a:pPr>
            <a:r>
              <a:rPr lang="ar-SA" b="1" dirty="0" smtClean="0">
                <a:cs typeface="B Nazanin" pitchFamily="2" charset="-78"/>
              </a:rPr>
              <a:t>6-   ارزيابي‌ بوسيلة‌ مشتريان</a:t>
            </a:r>
          </a:p>
          <a:p>
            <a:pPr>
              <a:buNone/>
            </a:pPr>
            <a:r>
              <a:rPr lang="ar-SA" b="1" dirty="0" smtClean="0">
                <a:cs typeface="B Nazanin" pitchFamily="2" charset="-78"/>
              </a:rPr>
              <a:t>7-   ارزيابي‌ بوسيلة‌ واحد پرسنلي</a:t>
            </a:r>
          </a:p>
          <a:p>
            <a:pPr>
              <a:buNone/>
            </a:pPr>
            <a:r>
              <a:rPr lang="ar-SA" b="1" dirty="0" smtClean="0">
                <a:cs typeface="B Nazanin" pitchFamily="2" charset="-78"/>
              </a:rPr>
              <a:t>8-   ارزيابي‌ بوسيلة‌ سرپرست‌ غيرمستقيم‌</a:t>
            </a:r>
          </a:p>
          <a:p>
            <a:pPr>
              <a:buNone/>
            </a:pPr>
            <a:r>
              <a:rPr lang="ar-SA" b="1" dirty="0" smtClean="0">
                <a:cs typeface="B Nazanin" pitchFamily="2" charset="-78"/>
              </a:rPr>
              <a:t>9-   ارزيابي‌ بوسيلة‌ مراكز ارزيابي‌</a:t>
            </a:r>
          </a:p>
          <a:p>
            <a:pPr>
              <a:buNone/>
            </a:pPr>
            <a:endParaRPr lang="ar-SA" b="1" dirty="0" smtClean="0">
              <a:cs typeface="B Nazanin" pitchFamily="2" charset="-78"/>
            </a:endParaRPr>
          </a:p>
          <a:p>
            <a:pPr>
              <a:buNone/>
            </a:pPr>
            <a:r>
              <a:rPr lang="ar-SA" i="1" dirty="0" smtClean="0">
                <a:solidFill>
                  <a:srgbClr val="000000"/>
                </a:solidFill>
                <a:latin typeface="Times" charset="0"/>
                <a:cs typeface="B Nazanin" pitchFamily="2" charset="-78"/>
              </a:rPr>
              <a:t> </a:t>
            </a:r>
            <a:endParaRPr lang="en-US" i="1" dirty="0" smtClean="0">
              <a:solidFill>
                <a:srgbClr val="000000"/>
              </a:solidFill>
              <a:latin typeface="Times" charset="0"/>
              <a:cs typeface="B Nazanin" pitchFamily="2" charset="-78"/>
            </a:endParaRPr>
          </a:p>
          <a:p>
            <a:endParaRPr lang="fa-IR" dirty="0">
              <a:cs typeface="B Nazanin" pitchFamily="2" charset="-78"/>
            </a:endParaRPr>
          </a:p>
        </p:txBody>
      </p:sp>
      <p:pic>
        <p:nvPicPr>
          <p:cNvPr id="4098" name="Picture 2" descr="C:\Documents and Settings\soltannezhad\My Documents\My Pictures\ارزیابی2.jpg"/>
          <p:cNvPicPr>
            <a:picLocks noChangeAspect="1" noChangeArrowheads="1"/>
          </p:cNvPicPr>
          <p:nvPr/>
        </p:nvPicPr>
        <p:blipFill>
          <a:blip r:embed="rId2" cstate="print"/>
          <a:srcRect/>
          <a:stretch>
            <a:fillRect/>
          </a:stretch>
        </p:blipFill>
        <p:spPr bwMode="auto">
          <a:xfrm>
            <a:off x="571472" y="2786058"/>
            <a:ext cx="2928958" cy="292895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Nazanin" pitchFamily="2" charset="-78"/>
              </a:rPr>
              <a:t>ويژگي هاي ارزيابي كنند گان</a:t>
            </a:r>
            <a:r>
              <a:rPr lang="en-US" b="1" dirty="0" smtClean="0">
                <a:cs typeface="B Nazanin" pitchFamily="2" charset="-78"/>
              </a:rPr>
              <a:t/>
            </a:r>
            <a:br>
              <a:rPr lang="en-US" b="1" dirty="0" smtClean="0">
                <a:cs typeface="B Nazanin" pitchFamily="2" charset="-78"/>
              </a:rPr>
            </a:br>
            <a:endParaRPr lang="fa-IR" b="1" dirty="0">
              <a:cs typeface="B Nazanin" pitchFamily="2" charset="-78"/>
            </a:endParaRPr>
          </a:p>
        </p:txBody>
      </p:sp>
      <p:sp>
        <p:nvSpPr>
          <p:cNvPr id="3" name="Content Placeholder 2"/>
          <p:cNvSpPr>
            <a:spLocks noGrp="1"/>
          </p:cNvSpPr>
          <p:nvPr>
            <p:ph idx="1"/>
          </p:nvPr>
        </p:nvSpPr>
        <p:spPr>
          <a:xfrm>
            <a:off x="3571868" y="1600200"/>
            <a:ext cx="5114932" cy="4525963"/>
          </a:xfrm>
        </p:spPr>
        <p:txBody>
          <a:bodyPr>
            <a:normAutofit/>
          </a:bodyPr>
          <a:lstStyle/>
          <a:p>
            <a:pPr>
              <a:buFont typeface="Wingdings" pitchFamily="2" charset="2"/>
              <a:buChar char="Ø"/>
            </a:pPr>
            <a:r>
              <a:rPr lang="fa-IR" sz="2800" b="1" dirty="0" smtClean="0">
                <a:cs typeface="B Nazanin" pitchFamily="2" charset="-78"/>
              </a:rPr>
              <a:t>داشتن دانش و اطلاعات کافی</a:t>
            </a:r>
          </a:p>
          <a:p>
            <a:pPr>
              <a:buFont typeface="Wingdings" pitchFamily="2" charset="2"/>
              <a:buChar char="Ø"/>
            </a:pPr>
            <a:r>
              <a:rPr lang="fa-IR" sz="2800" b="1" dirty="0" smtClean="0">
                <a:cs typeface="B Nazanin" pitchFamily="2" charset="-78"/>
              </a:rPr>
              <a:t>داشتن انگيزه براي ارزيابي عملكرد</a:t>
            </a:r>
          </a:p>
          <a:p>
            <a:pPr>
              <a:buFont typeface="Wingdings" pitchFamily="2" charset="2"/>
              <a:buChar char="Ø"/>
            </a:pPr>
            <a:r>
              <a:rPr lang="fa-IR" sz="2800" b="1" dirty="0" smtClean="0">
                <a:cs typeface="B Nazanin" pitchFamily="2" charset="-78"/>
              </a:rPr>
              <a:t>داشتن اعتماد به نفس</a:t>
            </a:r>
          </a:p>
          <a:p>
            <a:pPr>
              <a:buFont typeface="Wingdings" pitchFamily="2" charset="2"/>
              <a:buChar char="Ø"/>
            </a:pPr>
            <a:r>
              <a:rPr lang="fa-IR" sz="2800" b="1" dirty="0" smtClean="0">
                <a:cs typeface="B Nazanin" pitchFamily="2" charset="-78"/>
              </a:rPr>
              <a:t>داشتن توان قضاوت</a:t>
            </a:r>
          </a:p>
          <a:p>
            <a:pPr>
              <a:buFont typeface="Wingdings" pitchFamily="2" charset="2"/>
              <a:buChar char="Ø"/>
            </a:pPr>
            <a:r>
              <a:rPr lang="fa-IR" sz="2800" b="1" dirty="0" smtClean="0">
                <a:cs typeface="B Nazanin" pitchFamily="2" charset="-78"/>
              </a:rPr>
              <a:t>احساس مسووليت</a:t>
            </a:r>
          </a:p>
          <a:p>
            <a:pPr>
              <a:buFont typeface="Wingdings" pitchFamily="2" charset="2"/>
              <a:buChar char="Ø"/>
            </a:pPr>
            <a:r>
              <a:rPr lang="fa-IR" sz="2800" b="1" dirty="0" smtClean="0">
                <a:cs typeface="B Nazanin" pitchFamily="2" charset="-78"/>
              </a:rPr>
              <a:t>داشتن فرصت و موقعيت نظارت</a:t>
            </a:r>
          </a:p>
          <a:p>
            <a:pPr>
              <a:buNone/>
            </a:pPr>
            <a:r>
              <a:rPr lang="fa-IR" sz="2800" b="1" dirty="0" smtClean="0">
                <a:cs typeface="B Nazanin" pitchFamily="2" charset="-78"/>
              </a:rPr>
              <a:t> بر نحوه كار ارزيابي شونده</a:t>
            </a:r>
            <a:endParaRPr lang="en-US" sz="2800" b="1" dirty="0" smtClean="0">
              <a:cs typeface="B Nazanin" pitchFamily="2" charset="-78"/>
            </a:endParaRPr>
          </a:p>
          <a:p>
            <a:pPr>
              <a:buNone/>
            </a:pPr>
            <a:endParaRPr lang="fa-IR" sz="2800" b="1" dirty="0">
              <a:cs typeface="B Nazanin" pitchFamily="2" charset="-78"/>
            </a:endParaRPr>
          </a:p>
        </p:txBody>
      </p:sp>
      <p:pic>
        <p:nvPicPr>
          <p:cNvPr id="5122" name="Picture 2" descr="C:\Documents and Settings\soltannezhad\My Documents\My Pictures\images.jpeg"/>
          <p:cNvPicPr>
            <a:picLocks noChangeAspect="1" noChangeArrowheads="1"/>
          </p:cNvPicPr>
          <p:nvPr/>
        </p:nvPicPr>
        <p:blipFill>
          <a:blip r:embed="rId2" cstate="print"/>
          <a:srcRect/>
          <a:stretch>
            <a:fillRect/>
          </a:stretch>
        </p:blipFill>
        <p:spPr bwMode="auto">
          <a:xfrm>
            <a:off x="285720" y="3429000"/>
            <a:ext cx="3000396" cy="292895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cs typeface="B Nazanin" pitchFamily="2" charset="-78"/>
              </a:rPr>
              <a:t>خطاهاي‌ ارزيابي‌ عملكرد</a:t>
            </a:r>
            <a:r>
              <a:rPr lang="ar-SA" b="1" dirty="0" smtClean="0">
                <a:solidFill>
                  <a:srgbClr val="000000"/>
                </a:solidFill>
                <a:latin typeface="Times" charset="0"/>
                <a:cs typeface="B Nazanin" pitchFamily="2" charset="-78"/>
              </a:rPr>
              <a:t> </a:t>
            </a:r>
            <a:endParaRPr lang="fa-IR" b="1" dirty="0">
              <a:cs typeface="B Nazanin" pitchFamily="2" charset="-78"/>
            </a:endParaRPr>
          </a:p>
        </p:txBody>
      </p:sp>
      <p:sp>
        <p:nvSpPr>
          <p:cNvPr id="3" name="Content Placeholder 2"/>
          <p:cNvSpPr>
            <a:spLocks noGrp="1"/>
          </p:cNvSpPr>
          <p:nvPr>
            <p:ph sz="half" idx="1"/>
          </p:nvPr>
        </p:nvSpPr>
        <p:spPr/>
        <p:txBody>
          <a:bodyPr>
            <a:normAutofit fontScale="85000" lnSpcReduction="20000"/>
          </a:bodyPr>
          <a:lstStyle/>
          <a:p>
            <a:pPr marL="533400" indent="-533400" algn="just">
              <a:buFont typeface="Wingdings" pitchFamily="2" charset="2"/>
              <a:buChar char="v"/>
            </a:pPr>
            <a:r>
              <a:rPr lang="ar-SA" b="1" dirty="0" smtClean="0">
                <a:cs typeface="B Nazanin" pitchFamily="2" charset="-78"/>
              </a:rPr>
              <a:t>شاخص‌ غيرعملكردي‌</a:t>
            </a:r>
          </a:p>
          <a:p>
            <a:pPr marL="533400" indent="-533400" algn="just">
              <a:buFont typeface="Wingdings" pitchFamily="2" charset="2"/>
              <a:buChar char="v"/>
            </a:pPr>
            <a:r>
              <a:rPr lang="ar-SA" b="1" dirty="0" smtClean="0">
                <a:cs typeface="B Nazanin" pitchFamily="2" charset="-78"/>
              </a:rPr>
              <a:t> گرايش‌ به‌ حد وسط‌  </a:t>
            </a:r>
          </a:p>
          <a:p>
            <a:pPr marL="533400" indent="-533400" algn="just">
              <a:buFont typeface="Wingdings" pitchFamily="2" charset="2"/>
              <a:buChar char="v"/>
            </a:pPr>
            <a:r>
              <a:rPr lang="ar-SA" b="1" dirty="0" smtClean="0">
                <a:cs typeface="B Nazanin" pitchFamily="2" charset="-78"/>
              </a:rPr>
              <a:t> فقدان‌ استانداردها</a:t>
            </a:r>
          </a:p>
          <a:p>
            <a:pPr marL="533400" indent="-533400" algn="just">
              <a:buFont typeface="Wingdings" pitchFamily="2" charset="2"/>
              <a:buChar char="v"/>
            </a:pPr>
            <a:r>
              <a:rPr lang="en-US" b="1" dirty="0" smtClean="0">
                <a:cs typeface="B Nazanin" pitchFamily="2" charset="-78"/>
              </a:rPr>
              <a:t> </a:t>
            </a:r>
            <a:r>
              <a:rPr lang="ar-SA" b="1" dirty="0" smtClean="0">
                <a:cs typeface="B Nazanin" pitchFamily="2" charset="-78"/>
              </a:rPr>
              <a:t>الگوهاي‌ متفاوت‌</a:t>
            </a:r>
          </a:p>
          <a:p>
            <a:pPr marL="533400" indent="-533400" algn="just">
              <a:buFont typeface="Wingdings" pitchFamily="2" charset="2"/>
              <a:buChar char="v"/>
            </a:pPr>
            <a:r>
              <a:rPr lang="en-US" b="1" dirty="0" smtClean="0">
                <a:cs typeface="B Nazanin" pitchFamily="2" charset="-78"/>
              </a:rPr>
              <a:t> </a:t>
            </a:r>
            <a:r>
              <a:rPr lang="ar-SA" b="1" dirty="0" smtClean="0">
                <a:cs typeface="B Nazanin" pitchFamily="2" charset="-78"/>
              </a:rPr>
              <a:t>روش‌ نبودن‌ معيار</a:t>
            </a:r>
          </a:p>
          <a:p>
            <a:pPr marL="533400" indent="-533400" algn="just">
              <a:buFont typeface="Wingdings" pitchFamily="2" charset="2"/>
              <a:buChar char="v"/>
            </a:pPr>
            <a:r>
              <a:rPr lang="ar-SA" b="1" dirty="0" smtClean="0">
                <a:cs typeface="B Nazanin" pitchFamily="2" charset="-78"/>
              </a:rPr>
              <a:t>استانداردهاي‌نامربوط‌وغيرواقعي</a:t>
            </a:r>
          </a:p>
          <a:p>
            <a:pPr marL="533400" indent="-533400" algn="just">
              <a:buFont typeface="Wingdings" pitchFamily="2" charset="2"/>
              <a:buChar char="v"/>
            </a:pPr>
            <a:r>
              <a:rPr lang="en-US" b="1" dirty="0" smtClean="0">
                <a:cs typeface="B Nazanin" pitchFamily="2" charset="-78"/>
              </a:rPr>
              <a:t>  </a:t>
            </a:r>
            <a:r>
              <a:rPr lang="ar-SA" b="1" dirty="0" smtClean="0">
                <a:cs typeface="B Nazanin" pitchFamily="2" charset="-78"/>
              </a:rPr>
              <a:t>عدم‌ دقت‌ و اعتبار ارزيابي‌</a:t>
            </a:r>
          </a:p>
          <a:p>
            <a:pPr marL="533400" indent="-533400" algn="just">
              <a:buFont typeface="Wingdings" pitchFamily="2" charset="2"/>
              <a:buChar char="v"/>
            </a:pPr>
            <a:r>
              <a:rPr lang="ar-SA" b="1" dirty="0" smtClean="0">
                <a:cs typeface="B Nazanin" pitchFamily="2" charset="-78"/>
              </a:rPr>
              <a:t>  بازخور</a:t>
            </a:r>
            <a:r>
              <a:rPr lang="fa-IR" b="1" dirty="0" smtClean="0">
                <a:cs typeface="B Nazanin" pitchFamily="2" charset="-78"/>
              </a:rPr>
              <a:t>د</a:t>
            </a:r>
            <a:r>
              <a:rPr lang="ar-SA" b="1" dirty="0" smtClean="0">
                <a:cs typeface="B Nazanin" pitchFamily="2" charset="-78"/>
              </a:rPr>
              <a:t> ضعيف‌ به‌ كاركنان</a:t>
            </a:r>
            <a:endParaRPr lang="fa-IR" b="1" dirty="0">
              <a:cs typeface="B Nazanin" pitchFamily="2" charset="-78"/>
            </a:endParaRPr>
          </a:p>
        </p:txBody>
      </p:sp>
      <p:sp>
        <p:nvSpPr>
          <p:cNvPr id="4" name="Content Placeholder 3"/>
          <p:cNvSpPr>
            <a:spLocks noGrp="1"/>
          </p:cNvSpPr>
          <p:nvPr>
            <p:ph sz="half" idx="2"/>
          </p:nvPr>
        </p:nvSpPr>
        <p:spPr/>
        <p:txBody>
          <a:bodyPr>
            <a:normAutofit fontScale="85000" lnSpcReduction="20000"/>
          </a:bodyPr>
          <a:lstStyle/>
          <a:p>
            <a:pPr algn="just">
              <a:buFont typeface="Wingdings" pitchFamily="2" charset="2"/>
              <a:buChar char="v"/>
            </a:pPr>
            <a:r>
              <a:rPr lang="ar-SA" b="1" dirty="0" smtClean="0">
                <a:solidFill>
                  <a:srgbClr val="000000"/>
                </a:solidFill>
                <a:latin typeface="Arial" pitchFamily="34" charset="0"/>
                <a:cs typeface="B Nazanin" pitchFamily="2" charset="-78"/>
              </a:rPr>
              <a:t> </a:t>
            </a:r>
            <a:r>
              <a:rPr lang="ar-SA" b="1" dirty="0" smtClean="0">
                <a:cs typeface="B Nazanin" pitchFamily="2" charset="-78"/>
              </a:rPr>
              <a:t>عينيت‌ نداشتن‌</a:t>
            </a:r>
          </a:p>
          <a:p>
            <a:pPr algn="just">
              <a:buFont typeface="Wingdings" pitchFamily="2" charset="2"/>
              <a:buChar char="v"/>
            </a:pPr>
            <a:r>
              <a:rPr lang="ar-SA" b="1" dirty="0" smtClean="0">
                <a:cs typeface="B Nazanin" pitchFamily="2" charset="-78"/>
              </a:rPr>
              <a:t> يكسونگري‌</a:t>
            </a:r>
          </a:p>
          <a:p>
            <a:pPr>
              <a:buFont typeface="Wingdings" pitchFamily="2" charset="2"/>
              <a:buChar char="v"/>
            </a:pPr>
            <a:r>
              <a:rPr lang="ar-SA" b="1" dirty="0" smtClean="0">
                <a:cs typeface="B Nazanin" pitchFamily="2" charset="-78"/>
              </a:rPr>
              <a:t> تعميم‌ (خطاي‌ هاله‌اي‌) </a:t>
            </a:r>
          </a:p>
          <a:p>
            <a:pPr>
              <a:buFont typeface="Wingdings" pitchFamily="2" charset="2"/>
              <a:buChar char="v"/>
            </a:pPr>
            <a:r>
              <a:rPr lang="ar-SA" b="1" dirty="0" smtClean="0">
                <a:cs typeface="B Nazanin" pitchFamily="2" charset="-78"/>
              </a:rPr>
              <a:t> خطاي‌ ناشي‌ از تاخر و تازگي‌   </a:t>
            </a:r>
          </a:p>
          <a:p>
            <a:pPr>
              <a:buFont typeface="Wingdings" pitchFamily="2" charset="2"/>
              <a:buChar char="v"/>
            </a:pPr>
            <a:r>
              <a:rPr lang="ar-SA" b="1" dirty="0" smtClean="0">
                <a:cs typeface="B Nazanin" pitchFamily="2" charset="-78"/>
              </a:rPr>
              <a:t> تعصبات‌ بين‌ فرهنگي‌</a:t>
            </a:r>
          </a:p>
          <a:p>
            <a:pPr>
              <a:buFont typeface="Wingdings" pitchFamily="2" charset="2"/>
              <a:buChar char="v"/>
            </a:pPr>
            <a:r>
              <a:rPr lang="ar-SA" b="1" dirty="0" smtClean="0">
                <a:cs typeface="B Nazanin" pitchFamily="2" charset="-78"/>
              </a:rPr>
              <a:t>  مقابله‌</a:t>
            </a:r>
          </a:p>
          <a:p>
            <a:pPr algn="just">
              <a:buFont typeface="Wingdings" pitchFamily="2" charset="2"/>
              <a:buChar char="v"/>
            </a:pPr>
            <a:r>
              <a:rPr lang="ar-SA" b="1" dirty="0" smtClean="0">
                <a:cs typeface="B Nazanin" pitchFamily="2" charset="-78"/>
              </a:rPr>
              <a:t>  محاكمه‌ به‌ جاي‌ ارزيابي‌</a:t>
            </a:r>
          </a:p>
          <a:p>
            <a:pPr algn="just">
              <a:buFont typeface="Wingdings" pitchFamily="2" charset="2"/>
              <a:buChar char="v"/>
            </a:pPr>
            <a:r>
              <a:rPr lang="ar-SA" b="1" dirty="0" smtClean="0">
                <a:cs typeface="B Nazanin" pitchFamily="2" charset="-78"/>
              </a:rPr>
              <a:t>  نرمش‌ و ارفاق‌  </a:t>
            </a:r>
          </a:p>
          <a:p>
            <a:pPr algn="just">
              <a:buFont typeface="Wingdings" pitchFamily="2" charset="2"/>
              <a:buChar char="v"/>
            </a:pPr>
            <a:r>
              <a:rPr lang="ar-SA" b="1" dirty="0" smtClean="0">
                <a:cs typeface="B Nazanin" pitchFamily="2" charset="-78"/>
              </a:rPr>
              <a:t>   </a:t>
            </a:r>
            <a:r>
              <a:rPr lang="fa-IR" b="1" dirty="0" smtClean="0">
                <a:cs typeface="B Nazanin" pitchFamily="2" charset="-78"/>
              </a:rPr>
              <a:t>سختگیری، تساهل یا محافظه کاری</a:t>
            </a:r>
            <a:endParaRPr lang="ar-SA" b="1" dirty="0" smtClean="0">
              <a:cs typeface="B Nazanin" pitchFamily="2" charset="-78"/>
            </a:endParaRPr>
          </a:p>
          <a:p>
            <a:pPr algn="just">
              <a:buFont typeface="Wingdings" pitchFamily="2" charset="2"/>
              <a:buChar char="v"/>
            </a:pPr>
            <a:r>
              <a:rPr lang="ar-SA" b="1" dirty="0" smtClean="0">
                <a:cs typeface="B Nazanin" pitchFamily="2" charset="-78"/>
              </a:rPr>
              <a:t>   شاخص‌ منحصر به‌ فرد</a:t>
            </a:r>
          </a:p>
          <a:p>
            <a:pPr algn="just">
              <a:buFont typeface="Wingdings" pitchFamily="2" charset="2"/>
              <a:buChar char="v"/>
            </a:pPr>
            <a:r>
              <a:rPr lang="ar-SA" b="1" dirty="0" smtClean="0">
                <a:cs typeface="B Nazanin" pitchFamily="2" charset="-78"/>
              </a:rPr>
              <a:t>  خطاي‌ شبيه‌ سازي‌</a:t>
            </a:r>
            <a:endParaRPr lang="en-US" b="1" dirty="0" smtClean="0">
              <a:cs typeface="B Nazanin" pitchFamily="2" charset="-78"/>
            </a:endParaRPr>
          </a:p>
          <a:p>
            <a:pPr>
              <a:buFont typeface="Wingdings" pitchFamily="2" charset="2"/>
              <a:buChar char="v"/>
            </a:pPr>
            <a:endParaRPr lang="fa-IR" b="1" dirty="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accent6">
                    <a:lumMod val="75000"/>
                  </a:schemeClr>
                </a:solidFill>
                <a:cs typeface="B Nazanin" pitchFamily="2" charset="-78"/>
              </a:rPr>
              <a:t>چرخه </a:t>
            </a:r>
            <a:r>
              <a:rPr lang="fa-IR" altLang="en-US" b="1" dirty="0" smtClean="0">
                <a:solidFill>
                  <a:schemeClr val="accent6">
                    <a:lumMod val="75000"/>
                  </a:schemeClr>
                </a:solidFill>
                <a:cs typeface="B Nazanin" pitchFamily="2" charset="-78"/>
              </a:rPr>
              <a:t>اندازه‌گيری </a:t>
            </a:r>
            <a:r>
              <a:rPr lang="fa-IR" altLang="en-US" b="1" dirty="0" smtClean="0">
                <a:solidFill>
                  <a:schemeClr val="accent6">
                    <a:lumMod val="75000"/>
                  </a:schemeClr>
                </a:solidFill>
                <a:cs typeface="B Nazanin" pitchFamily="2" charset="-78"/>
              </a:rPr>
              <a:t>عملکرد سازمان</a:t>
            </a:r>
            <a:r>
              <a:rPr lang="en-US" altLang="en-US" b="1" dirty="0" smtClean="0">
                <a:solidFill>
                  <a:schemeClr val="accent6">
                    <a:lumMod val="75000"/>
                  </a:schemeClr>
                </a:solidFill>
                <a:cs typeface="B Nazanin" pitchFamily="2" charset="-78"/>
              </a:rPr>
              <a:t> </a:t>
            </a:r>
            <a:endParaRPr lang="fa-IR" dirty="0">
              <a:solidFill>
                <a:schemeClr val="accent6">
                  <a:lumMod val="75000"/>
                </a:schemeClr>
              </a:solidFill>
              <a:cs typeface="B Nazanin" pitchFamily="2" charset="-78"/>
            </a:endParaRPr>
          </a:p>
        </p:txBody>
      </p:sp>
      <p:sp>
        <p:nvSpPr>
          <p:cNvPr id="7" name="Oval 6"/>
          <p:cNvSpPr/>
          <p:nvPr/>
        </p:nvSpPr>
        <p:spPr>
          <a:xfrm>
            <a:off x="1285852" y="2571744"/>
            <a:ext cx="2000264" cy="1000132"/>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fa-IR" sz="1600" b="1" dirty="0" smtClean="0">
                <a:solidFill>
                  <a:schemeClr val="tx1"/>
                </a:solidFill>
                <a:latin typeface="Times New Roman" pitchFamily="18" charset="0"/>
                <a:cs typeface="Nazanin" pitchFamily="2" charset="-78"/>
              </a:rPr>
              <a:t>پردازش،تحليل و بازنگري عوامل كليدي موفقيت</a:t>
            </a:r>
            <a:endParaRPr lang="fa-IR" sz="1600" dirty="0">
              <a:solidFill>
                <a:schemeClr val="tx1"/>
              </a:solidFill>
            </a:endParaRPr>
          </a:p>
        </p:txBody>
      </p:sp>
      <p:sp>
        <p:nvSpPr>
          <p:cNvPr id="8" name="Oval 7"/>
          <p:cNvSpPr/>
          <p:nvPr/>
        </p:nvSpPr>
        <p:spPr>
          <a:xfrm>
            <a:off x="1285852" y="4286256"/>
            <a:ext cx="2143140" cy="1071570"/>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fa-IR" sz="1600" b="1" dirty="0" smtClean="0">
                <a:solidFill>
                  <a:schemeClr val="tx1"/>
                </a:solidFill>
                <a:latin typeface="Times New Roman" pitchFamily="18" charset="0"/>
                <a:cs typeface="Nazanin" pitchFamily="2" charset="-78"/>
              </a:rPr>
              <a:t>طراحي  پرسشنامه</a:t>
            </a:r>
            <a:r>
              <a:rPr lang="en-US" sz="1600" b="1" dirty="0" smtClean="0">
                <a:solidFill>
                  <a:schemeClr val="tx1"/>
                </a:solidFill>
                <a:latin typeface="Times New Roman" pitchFamily="18" charset="0"/>
                <a:cs typeface="Nazanin" pitchFamily="2" charset="-78"/>
              </a:rPr>
              <a:t> </a:t>
            </a:r>
            <a:r>
              <a:rPr lang="fa-IR" sz="1600" b="1" dirty="0" smtClean="0">
                <a:solidFill>
                  <a:schemeClr val="tx1"/>
                </a:solidFill>
                <a:latin typeface="Times New Roman" pitchFamily="18" charset="0"/>
                <a:cs typeface="Nazanin" pitchFamily="2" charset="-78"/>
              </a:rPr>
              <a:t>و جمع آور ي داده ها</a:t>
            </a:r>
            <a:endParaRPr lang="en-US" sz="1600" b="1" dirty="0">
              <a:solidFill>
                <a:schemeClr val="tx1"/>
              </a:solidFill>
              <a:latin typeface="Times New Roman" pitchFamily="18" charset="0"/>
              <a:cs typeface="Nazanin" pitchFamily="2" charset="-78"/>
            </a:endParaRPr>
          </a:p>
        </p:txBody>
      </p:sp>
      <p:sp>
        <p:nvSpPr>
          <p:cNvPr id="9" name="Oval 8"/>
          <p:cNvSpPr/>
          <p:nvPr/>
        </p:nvSpPr>
        <p:spPr>
          <a:xfrm>
            <a:off x="6143636" y="2643182"/>
            <a:ext cx="2143140" cy="1000132"/>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1600" b="1" dirty="0" smtClean="0">
                <a:solidFill>
                  <a:schemeClr val="tx1"/>
                </a:solidFill>
                <a:cs typeface="B Nazanin" pitchFamily="2" charset="-78"/>
              </a:rPr>
              <a:t>طبقه بندی</a:t>
            </a:r>
          </a:p>
          <a:p>
            <a:pPr algn="ctr"/>
            <a:r>
              <a:rPr lang="fa-IR" sz="1600" b="1" dirty="0" smtClean="0">
                <a:solidFill>
                  <a:schemeClr val="tx1"/>
                </a:solidFill>
                <a:cs typeface="B Nazanin" pitchFamily="2" charset="-78"/>
              </a:rPr>
              <a:t> شاخص ها</a:t>
            </a:r>
            <a:endParaRPr lang="fa-IR" sz="1600" b="1" dirty="0">
              <a:solidFill>
                <a:schemeClr val="tx1"/>
              </a:solidFill>
              <a:cs typeface="B Nazanin" pitchFamily="2" charset="-78"/>
            </a:endParaRPr>
          </a:p>
        </p:txBody>
      </p:sp>
      <p:sp>
        <p:nvSpPr>
          <p:cNvPr id="10" name="Oval 9"/>
          <p:cNvSpPr/>
          <p:nvPr/>
        </p:nvSpPr>
        <p:spPr>
          <a:xfrm>
            <a:off x="3714744" y="1714488"/>
            <a:ext cx="2071702" cy="1000132"/>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1600" b="1" dirty="0" smtClean="0">
                <a:solidFill>
                  <a:schemeClr val="tx1"/>
                </a:solidFill>
                <a:cs typeface="B Nazanin" pitchFamily="2" charset="-78"/>
              </a:rPr>
              <a:t>شناسایی </a:t>
            </a:r>
          </a:p>
          <a:p>
            <a:pPr algn="ctr"/>
            <a:r>
              <a:rPr lang="fa-IR" sz="1600" b="1" dirty="0" smtClean="0">
                <a:solidFill>
                  <a:schemeClr val="tx1"/>
                </a:solidFill>
                <a:cs typeface="B Nazanin" pitchFamily="2" charset="-78"/>
              </a:rPr>
              <a:t>شاخص ها</a:t>
            </a:r>
            <a:endParaRPr lang="fa-IR" sz="1600" b="1" dirty="0">
              <a:solidFill>
                <a:schemeClr val="tx1"/>
              </a:solidFill>
              <a:cs typeface="B Nazanin" pitchFamily="2" charset="-78"/>
            </a:endParaRPr>
          </a:p>
        </p:txBody>
      </p:sp>
      <p:sp>
        <p:nvSpPr>
          <p:cNvPr id="17" name="Oval 16"/>
          <p:cNvSpPr/>
          <p:nvPr/>
        </p:nvSpPr>
        <p:spPr>
          <a:xfrm>
            <a:off x="3571868" y="3357562"/>
            <a:ext cx="2214578" cy="1285884"/>
          </a:xfrm>
          <a:prstGeom prst="ellipse">
            <a:avLst/>
          </a:prstGeom>
        </p:spPr>
        <p:style>
          <a:lnRef idx="2">
            <a:schemeClr val="accent2"/>
          </a:lnRef>
          <a:fillRef idx="1">
            <a:schemeClr val="lt1"/>
          </a:fillRef>
          <a:effectRef idx="0">
            <a:schemeClr val="accent2"/>
          </a:effectRef>
          <a:fontRef idx="minor">
            <a:schemeClr val="dk1"/>
          </a:fontRef>
        </p:style>
        <p:txBody>
          <a:bodyPr rtlCol="1" anchor="ctr"/>
          <a:lstStyle/>
          <a:p>
            <a:pPr algn="ctr">
              <a:defRPr/>
            </a:pPr>
            <a:r>
              <a:rPr lang="fa-IR" b="1" dirty="0" smtClean="0">
                <a:solidFill>
                  <a:schemeClr val="tx1"/>
                </a:solidFill>
                <a:cs typeface="Nazanin" pitchFamily="2" charset="-78"/>
              </a:rPr>
              <a:t>ماموريت،</a:t>
            </a:r>
          </a:p>
          <a:p>
            <a:pPr algn="ctr">
              <a:defRPr/>
            </a:pPr>
            <a:r>
              <a:rPr lang="fa-IR" b="1" dirty="0" smtClean="0">
                <a:solidFill>
                  <a:schemeClr val="tx1"/>
                </a:solidFill>
                <a:cs typeface="Nazanin" pitchFamily="2" charset="-78"/>
              </a:rPr>
              <a:t> چشم انداز و استراتژي</a:t>
            </a:r>
            <a:endParaRPr lang="en-US" b="1" dirty="0">
              <a:solidFill>
                <a:schemeClr val="tx1"/>
              </a:solidFill>
              <a:cs typeface="Nazanin" pitchFamily="2" charset="-78"/>
            </a:endParaRPr>
          </a:p>
        </p:txBody>
      </p:sp>
      <p:sp>
        <p:nvSpPr>
          <p:cNvPr id="21" name="Content Placeholder 20"/>
          <p:cNvSpPr>
            <a:spLocks noGrp="1"/>
          </p:cNvSpPr>
          <p:nvPr>
            <p:ph idx="1"/>
          </p:nvPr>
        </p:nvSpPr>
        <p:spPr>
          <a:xfrm>
            <a:off x="6143636" y="4286256"/>
            <a:ext cx="2143140" cy="1000132"/>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1" anchor="ctr">
            <a:noAutofit/>
          </a:bodyPr>
          <a:lstStyle/>
          <a:p>
            <a:pPr lvl="0" algn="ctr">
              <a:buNone/>
            </a:pPr>
            <a:endParaRPr lang="fa-IR" sz="1600" b="1" dirty="0" smtClean="0">
              <a:solidFill>
                <a:schemeClr val="tx1"/>
              </a:solidFill>
              <a:latin typeface="Times New Roman" pitchFamily="18" charset="0"/>
              <a:cs typeface="B Nazanin" pitchFamily="2" charset="-78"/>
            </a:endParaRPr>
          </a:p>
          <a:p>
            <a:pPr lvl="0" algn="ctr">
              <a:buNone/>
            </a:pPr>
            <a:r>
              <a:rPr lang="fa-IR" sz="1600" b="1" dirty="0" smtClean="0">
                <a:solidFill>
                  <a:schemeClr val="tx1"/>
                </a:solidFill>
                <a:latin typeface="Times New Roman" pitchFamily="18" charset="0"/>
                <a:cs typeface="B Nazanin" pitchFamily="2" charset="-78"/>
              </a:rPr>
              <a:t>تعيين </a:t>
            </a:r>
            <a:r>
              <a:rPr lang="fa-IR" sz="1600" b="1" dirty="0" smtClean="0">
                <a:solidFill>
                  <a:schemeClr val="tx1"/>
                </a:solidFill>
                <a:latin typeface="Times New Roman" pitchFamily="18" charset="0"/>
                <a:cs typeface="B Nazanin" pitchFamily="2" charset="-78"/>
              </a:rPr>
              <a:t>عوامل </a:t>
            </a:r>
            <a:r>
              <a:rPr lang="fa-IR" sz="1600" b="1" dirty="0" smtClean="0">
                <a:solidFill>
                  <a:schemeClr val="tx1"/>
                </a:solidFill>
                <a:latin typeface="Times New Roman" pitchFamily="18" charset="0"/>
                <a:cs typeface="B Nazanin" pitchFamily="2" charset="-78"/>
              </a:rPr>
              <a:t>كليدي موفقيت</a:t>
            </a:r>
            <a:endParaRPr lang="en-US" sz="1600" b="1" dirty="0" smtClean="0">
              <a:solidFill>
                <a:schemeClr val="tx1"/>
              </a:solidFill>
              <a:latin typeface="Times New Roman" pitchFamily="18" charset="0"/>
              <a:cs typeface="B Nazanin" pitchFamily="2" charset="-78"/>
            </a:endParaRPr>
          </a:p>
          <a:p>
            <a:pPr algn="ctr"/>
            <a:endParaRPr lang="fa-IR" sz="1600" b="1" dirty="0">
              <a:solidFill>
                <a:schemeClr val="tx1"/>
              </a:solidFill>
              <a:cs typeface="B Nazanin" pitchFamily="2" charset="-78"/>
            </a:endParaRPr>
          </a:p>
        </p:txBody>
      </p:sp>
      <p:sp>
        <p:nvSpPr>
          <p:cNvPr id="22" name="Content Placeholder 20"/>
          <p:cNvSpPr txBox="1">
            <a:spLocks/>
          </p:cNvSpPr>
          <p:nvPr/>
        </p:nvSpPr>
        <p:spPr>
          <a:xfrm>
            <a:off x="3929058" y="5357826"/>
            <a:ext cx="1857388" cy="928694"/>
          </a:xfrm>
          <a:prstGeom prst="ellipse">
            <a:avLst/>
          </a:prstGeom>
          <a:solidFill>
            <a:schemeClr val="bg1"/>
          </a:solidFill>
          <a:ln w="38100" cap="flat" cmpd="sng" algn="ctr">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1" anchor="ctr">
            <a:normAutofit fontScale="62500" lnSpcReduction="20000"/>
          </a:bodyPr>
          <a:lstStyle/>
          <a:p>
            <a:pPr lvl="0" algn="ctr"/>
            <a:r>
              <a:rPr lang="fa-IR" sz="2400" b="1" dirty="0" smtClean="0">
                <a:solidFill>
                  <a:schemeClr val="tx1"/>
                </a:solidFill>
                <a:latin typeface="Times New Roman" pitchFamily="18" charset="0"/>
                <a:cs typeface="Nazanin" pitchFamily="2" charset="-78"/>
              </a:rPr>
              <a:t>تعيين داده هاي مرتبط با  عوامل كليدي موفقيت</a:t>
            </a:r>
            <a:endParaRPr lang="en-US" sz="2400" b="1" dirty="0">
              <a:solidFill>
                <a:schemeClr val="tx1"/>
              </a:solidFill>
              <a:latin typeface="Times New Roman" pitchFamily="18" charset="0"/>
              <a:cs typeface="Nazanin" pitchFamily="2" charset="-78"/>
            </a:endParaRPr>
          </a:p>
        </p:txBody>
      </p:sp>
      <p:cxnSp>
        <p:nvCxnSpPr>
          <p:cNvPr id="28" name="Straight Arrow Connector 27"/>
          <p:cNvCxnSpPr/>
          <p:nvPr/>
        </p:nvCxnSpPr>
        <p:spPr>
          <a:xfrm>
            <a:off x="5857884" y="2285992"/>
            <a:ext cx="500066"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V="1">
            <a:off x="3286116" y="5357826"/>
            <a:ext cx="42862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flipH="1" flipV="1">
            <a:off x="1965307" y="3892553"/>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0800000" flipV="1">
            <a:off x="6072198" y="5500702"/>
            <a:ext cx="71438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7179487" y="3964785"/>
            <a:ext cx="35798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2928926" y="2214554"/>
            <a:ext cx="57150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
            </a:r>
            <a:br>
              <a:rPr lang="fa-IR" dirty="0" smtClean="0"/>
            </a:br>
            <a:r>
              <a:rPr lang="fa-IR" sz="4900" b="1" dirty="0" smtClean="0">
                <a:solidFill>
                  <a:schemeClr val="accent2">
                    <a:lumMod val="75000"/>
                  </a:schemeClr>
                </a:solidFill>
              </a:rPr>
              <a:t>مراحل انجام ارزیابی</a:t>
            </a:r>
            <a:r>
              <a:rPr lang="fa-IR" dirty="0" smtClean="0"/>
              <a:t/>
            </a:r>
            <a:br>
              <a:rPr lang="fa-IR" dirty="0" smtClean="0"/>
            </a:br>
            <a:endParaRPr lang="fa-IR" dirty="0"/>
          </a:p>
        </p:txBody>
      </p:sp>
      <p:sp>
        <p:nvSpPr>
          <p:cNvPr id="3" name="Content Placeholder 2"/>
          <p:cNvSpPr>
            <a:spLocks noGrp="1"/>
          </p:cNvSpPr>
          <p:nvPr>
            <p:ph idx="1"/>
          </p:nvPr>
        </p:nvSpPr>
        <p:spPr/>
        <p:txBody>
          <a:bodyPr/>
          <a:lstStyle/>
          <a:p>
            <a:pPr>
              <a:buNone/>
            </a:pPr>
            <a:endParaRPr lang="fa-IR" dirty="0"/>
          </a:p>
        </p:txBody>
      </p:sp>
      <p:sp>
        <p:nvSpPr>
          <p:cNvPr id="5" name="Rounded Rectangle 4"/>
          <p:cNvSpPr/>
          <p:nvPr/>
        </p:nvSpPr>
        <p:spPr>
          <a:xfrm>
            <a:off x="785786" y="1928802"/>
            <a:ext cx="1857388" cy="1143008"/>
          </a:xfrm>
          <a:prstGeom prst="roundRect">
            <a:avLst/>
          </a:prstGeom>
          <a:ln w="38100"/>
        </p:spPr>
        <p:style>
          <a:lnRef idx="2">
            <a:schemeClr val="accent1"/>
          </a:lnRef>
          <a:fillRef idx="1">
            <a:schemeClr val="lt1"/>
          </a:fillRef>
          <a:effectRef idx="0">
            <a:schemeClr val="accent1"/>
          </a:effectRef>
          <a:fontRef idx="minor">
            <a:schemeClr val="dk1"/>
          </a:fontRef>
        </p:style>
        <p:txBody>
          <a:bodyPr rtlCol="1" anchor="ctr"/>
          <a:lstStyle/>
          <a:p>
            <a:pPr algn="ctr"/>
            <a:r>
              <a:rPr lang="fa-IR" b="1" dirty="0" smtClean="0">
                <a:cs typeface="B Nazanin" pitchFamily="2" charset="-78"/>
              </a:rPr>
              <a:t>تهیه چک لیست</a:t>
            </a:r>
            <a:endParaRPr lang="fa-IR" b="1" dirty="0">
              <a:cs typeface="B Nazanin" pitchFamily="2" charset="-78"/>
            </a:endParaRPr>
          </a:p>
        </p:txBody>
      </p:sp>
      <p:sp>
        <p:nvSpPr>
          <p:cNvPr id="6" name="Rounded Rectangle 5"/>
          <p:cNvSpPr/>
          <p:nvPr/>
        </p:nvSpPr>
        <p:spPr>
          <a:xfrm>
            <a:off x="3571868" y="1857364"/>
            <a:ext cx="1857388" cy="1143008"/>
          </a:xfrm>
          <a:prstGeom prst="roundRect">
            <a:avLst/>
          </a:prstGeom>
          <a:ln w="38100"/>
        </p:spPr>
        <p:style>
          <a:lnRef idx="2">
            <a:schemeClr val="accent1"/>
          </a:lnRef>
          <a:fillRef idx="1">
            <a:schemeClr val="lt1"/>
          </a:fillRef>
          <a:effectRef idx="0">
            <a:schemeClr val="accent1"/>
          </a:effectRef>
          <a:fontRef idx="minor">
            <a:schemeClr val="dk1"/>
          </a:fontRef>
        </p:style>
        <p:txBody>
          <a:bodyPr rtlCol="1" anchor="ctr"/>
          <a:lstStyle/>
          <a:p>
            <a:pPr algn="ctr"/>
            <a:r>
              <a:rPr lang="fa-IR" b="1" dirty="0" smtClean="0">
                <a:cs typeface="B Nazanin" pitchFamily="2" charset="-78"/>
              </a:rPr>
              <a:t>تعیین معیارهای ارزیابی</a:t>
            </a:r>
            <a:endParaRPr lang="fa-IR" b="1" dirty="0">
              <a:cs typeface="B Nazanin" pitchFamily="2" charset="-78"/>
            </a:endParaRPr>
          </a:p>
        </p:txBody>
      </p:sp>
      <p:sp>
        <p:nvSpPr>
          <p:cNvPr id="7" name="Rounded Rectangle 6"/>
          <p:cNvSpPr/>
          <p:nvPr/>
        </p:nvSpPr>
        <p:spPr>
          <a:xfrm>
            <a:off x="6143636" y="1857364"/>
            <a:ext cx="1857388" cy="1143008"/>
          </a:xfrm>
          <a:prstGeom prst="roundRect">
            <a:avLst/>
          </a:prstGeom>
          <a:ln w="38100"/>
        </p:spPr>
        <p:style>
          <a:lnRef idx="2">
            <a:schemeClr val="accent1"/>
          </a:lnRef>
          <a:fillRef idx="1">
            <a:schemeClr val="lt1"/>
          </a:fillRef>
          <a:effectRef idx="0">
            <a:schemeClr val="accent1"/>
          </a:effectRef>
          <a:fontRef idx="minor">
            <a:schemeClr val="dk1"/>
          </a:fontRef>
        </p:style>
        <p:txBody>
          <a:bodyPr rtlCol="1" anchor="ctr"/>
          <a:lstStyle/>
          <a:p>
            <a:pPr algn="ctr"/>
            <a:r>
              <a:rPr lang="fa-IR" b="1" dirty="0" smtClean="0">
                <a:cs typeface="B Nazanin" pitchFamily="2" charset="-78"/>
              </a:rPr>
              <a:t>تعیین اهداف سازمان</a:t>
            </a:r>
            <a:endParaRPr lang="fa-IR" b="1" dirty="0">
              <a:cs typeface="B Nazanin" pitchFamily="2" charset="-78"/>
            </a:endParaRPr>
          </a:p>
        </p:txBody>
      </p:sp>
      <p:sp>
        <p:nvSpPr>
          <p:cNvPr id="9" name="Rounded Rectangle 8"/>
          <p:cNvSpPr/>
          <p:nvPr/>
        </p:nvSpPr>
        <p:spPr>
          <a:xfrm>
            <a:off x="6215074" y="4214818"/>
            <a:ext cx="1857388" cy="1214446"/>
          </a:xfrm>
          <a:prstGeom prst="roundRect">
            <a:avLst/>
          </a:prstGeom>
          <a:ln w="38100"/>
        </p:spPr>
        <p:style>
          <a:lnRef idx="2">
            <a:schemeClr val="accent1"/>
          </a:lnRef>
          <a:fillRef idx="1">
            <a:schemeClr val="lt1"/>
          </a:fillRef>
          <a:effectRef idx="0">
            <a:schemeClr val="accent1"/>
          </a:effectRef>
          <a:fontRef idx="minor">
            <a:schemeClr val="dk1"/>
          </a:fontRef>
        </p:style>
        <p:txBody>
          <a:bodyPr rtlCol="1" anchor="ctr"/>
          <a:lstStyle/>
          <a:p>
            <a:pPr algn="ctr"/>
            <a:r>
              <a:rPr lang="fa-IR" b="1" dirty="0" smtClean="0">
                <a:cs typeface="B Nazanin" pitchFamily="2" charset="-78"/>
              </a:rPr>
              <a:t>بازخورد نتایج و برنامه ریزی جهت بهبود عملکرد </a:t>
            </a:r>
            <a:endParaRPr lang="fa-IR" b="1" dirty="0">
              <a:cs typeface="B Nazanin" pitchFamily="2" charset="-78"/>
            </a:endParaRPr>
          </a:p>
        </p:txBody>
      </p:sp>
      <p:sp>
        <p:nvSpPr>
          <p:cNvPr id="10" name="Rounded Rectangle 9"/>
          <p:cNvSpPr/>
          <p:nvPr/>
        </p:nvSpPr>
        <p:spPr>
          <a:xfrm>
            <a:off x="3571868" y="4286256"/>
            <a:ext cx="1857388" cy="1143008"/>
          </a:xfrm>
          <a:prstGeom prst="roundRect">
            <a:avLst/>
          </a:prstGeom>
          <a:ln w="38100"/>
        </p:spPr>
        <p:style>
          <a:lnRef idx="2">
            <a:schemeClr val="accent1"/>
          </a:lnRef>
          <a:fillRef idx="1">
            <a:schemeClr val="lt1"/>
          </a:fillRef>
          <a:effectRef idx="0">
            <a:schemeClr val="accent1"/>
          </a:effectRef>
          <a:fontRef idx="minor">
            <a:schemeClr val="dk1"/>
          </a:fontRef>
        </p:style>
        <p:txBody>
          <a:bodyPr rtlCol="1" anchor="ctr"/>
          <a:lstStyle/>
          <a:p>
            <a:pPr algn="ctr"/>
            <a:r>
              <a:rPr lang="fa-IR" b="1" dirty="0" smtClean="0">
                <a:cs typeface="B Nazanin" pitchFamily="2" charset="-78"/>
              </a:rPr>
              <a:t>گردآوری و تحلیل داده ها</a:t>
            </a:r>
            <a:endParaRPr lang="fa-IR" b="1" dirty="0">
              <a:cs typeface="B Nazanin" pitchFamily="2" charset="-78"/>
            </a:endParaRPr>
          </a:p>
        </p:txBody>
      </p:sp>
      <p:sp>
        <p:nvSpPr>
          <p:cNvPr id="11" name="Rounded Rectangle 10"/>
          <p:cNvSpPr/>
          <p:nvPr/>
        </p:nvSpPr>
        <p:spPr>
          <a:xfrm>
            <a:off x="857224" y="4286256"/>
            <a:ext cx="1857388" cy="1071570"/>
          </a:xfrm>
          <a:prstGeom prst="roundRect">
            <a:avLst/>
          </a:prstGeom>
          <a:ln w="38100"/>
        </p:spPr>
        <p:style>
          <a:lnRef idx="2">
            <a:schemeClr val="accent1"/>
          </a:lnRef>
          <a:fillRef idx="1">
            <a:schemeClr val="lt1"/>
          </a:fillRef>
          <a:effectRef idx="0">
            <a:schemeClr val="accent1"/>
          </a:effectRef>
          <a:fontRef idx="minor">
            <a:schemeClr val="dk1"/>
          </a:fontRef>
        </p:style>
        <p:txBody>
          <a:bodyPr rtlCol="1" anchor="ctr"/>
          <a:lstStyle/>
          <a:p>
            <a:pPr algn="ctr"/>
            <a:r>
              <a:rPr lang="fa-IR" b="1" dirty="0" smtClean="0">
                <a:cs typeface="B Nazanin" pitchFamily="2" charset="-78"/>
              </a:rPr>
              <a:t>برنامه ریزی جهت ارزیابی</a:t>
            </a:r>
            <a:endParaRPr lang="fa-IR" b="1" dirty="0">
              <a:cs typeface="B Nazanin" pitchFamily="2" charset="-78"/>
            </a:endParaRPr>
          </a:p>
        </p:txBody>
      </p:sp>
      <p:sp>
        <p:nvSpPr>
          <p:cNvPr id="16" name="Left Arrow 15"/>
          <p:cNvSpPr/>
          <p:nvPr/>
        </p:nvSpPr>
        <p:spPr>
          <a:xfrm>
            <a:off x="5500694" y="2214554"/>
            <a:ext cx="500066" cy="484632"/>
          </a:xfrm>
          <a:prstGeom prst="lef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7" name="Left Arrow 16"/>
          <p:cNvSpPr/>
          <p:nvPr/>
        </p:nvSpPr>
        <p:spPr>
          <a:xfrm rot="16200000">
            <a:off x="1349573" y="3365279"/>
            <a:ext cx="642942" cy="484632"/>
          </a:xfrm>
          <a:prstGeom prst="lef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Left Arrow 17"/>
          <p:cNvSpPr/>
          <p:nvPr/>
        </p:nvSpPr>
        <p:spPr>
          <a:xfrm>
            <a:off x="2857488" y="2214554"/>
            <a:ext cx="500066" cy="484632"/>
          </a:xfrm>
          <a:prstGeom prst="lef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9" name="Right Arrow 18"/>
          <p:cNvSpPr/>
          <p:nvPr/>
        </p:nvSpPr>
        <p:spPr>
          <a:xfrm>
            <a:off x="2857488" y="4572008"/>
            <a:ext cx="57150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Right Arrow 19"/>
          <p:cNvSpPr/>
          <p:nvPr/>
        </p:nvSpPr>
        <p:spPr>
          <a:xfrm>
            <a:off x="5572132" y="4643446"/>
            <a:ext cx="57150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منابع</a:t>
            </a:r>
            <a:endParaRPr lang="fa-IR" dirty="0"/>
          </a:p>
        </p:txBody>
      </p:sp>
      <p:sp>
        <p:nvSpPr>
          <p:cNvPr id="3" name="Content Placeholder 2"/>
          <p:cNvSpPr>
            <a:spLocks noGrp="1"/>
          </p:cNvSpPr>
          <p:nvPr>
            <p:ph idx="1"/>
          </p:nvPr>
        </p:nvSpPr>
        <p:spPr/>
        <p:txBody>
          <a:bodyPr>
            <a:normAutofit/>
          </a:bodyPr>
          <a:lstStyle/>
          <a:p>
            <a:pPr>
              <a:buNone/>
            </a:pPr>
            <a:r>
              <a:rPr lang="fa-IR" sz="2400" dirty="0" smtClean="0">
                <a:cs typeface="B Nazanin" pitchFamily="2" charset="-78"/>
              </a:rPr>
              <a:t>1- </a:t>
            </a:r>
            <a:r>
              <a:rPr lang="fa-IR" sz="2400" dirty="0" smtClean="0">
                <a:cs typeface="B Nazanin" pitchFamily="2" charset="-78"/>
              </a:rPr>
              <a:t>کریمی،تورج،1385،مدل های نوین ارزیابی عملکرد سازمانی، تدبیر</a:t>
            </a:r>
            <a:r>
              <a:rPr lang="fa-IR" sz="2400" dirty="0" smtClean="0">
                <a:cs typeface="B Nazanin" pitchFamily="2" charset="-78"/>
              </a:rPr>
              <a:t>.</a:t>
            </a:r>
          </a:p>
          <a:p>
            <a:pPr>
              <a:buNone/>
            </a:pPr>
            <a:r>
              <a:rPr lang="fa-IR" sz="2400" dirty="0" smtClean="0">
                <a:cs typeface="B Nazanin" pitchFamily="2" charset="-78"/>
              </a:rPr>
              <a:t> 2- رحیمی</a:t>
            </a:r>
            <a:r>
              <a:rPr lang="fa-IR" sz="2400" dirty="0" smtClean="0">
                <a:cs typeface="B Nazanin" pitchFamily="2" charset="-78"/>
              </a:rPr>
              <a:t>، غفور (1385)، " ارزیابی عملکرد و بهبود مستمر سازمان"، </a:t>
            </a:r>
            <a:r>
              <a:rPr lang="fa-IR" sz="2400" dirty="0" smtClean="0">
                <a:cs typeface="B Nazanin" pitchFamily="2" charset="-78"/>
              </a:rPr>
              <a:t>مجله </a:t>
            </a:r>
            <a:r>
              <a:rPr lang="fa-IR" sz="2400" dirty="0" smtClean="0">
                <a:cs typeface="B Nazanin" pitchFamily="2" charset="-78"/>
              </a:rPr>
              <a:t>تدبیر، </a:t>
            </a:r>
            <a:r>
              <a:rPr lang="fa-IR" sz="2400" dirty="0" smtClean="0">
                <a:cs typeface="B Nazanin" pitchFamily="2" charset="-78"/>
              </a:rPr>
              <a:t>شماره 173.</a:t>
            </a:r>
          </a:p>
          <a:p>
            <a:pPr>
              <a:buNone/>
            </a:pPr>
            <a:r>
              <a:rPr lang="fa-IR" sz="2400" dirty="0" smtClean="0">
                <a:cs typeface="B Nazanin" pitchFamily="2" charset="-78"/>
              </a:rPr>
              <a:t>3 </a:t>
            </a:r>
            <a:r>
              <a:rPr lang="fa-IR" sz="2400" dirty="0" smtClean="0">
                <a:cs typeface="B Nazanin" pitchFamily="2" charset="-78"/>
              </a:rPr>
              <a:t>- سید جوادین،سیدرضا،(1381)،مدیریت منابع انسانی و امور کارکنان،تهران:انتشارات نگاه دانش.</a:t>
            </a:r>
            <a:endParaRPr lang="fa-IR" sz="2400" dirty="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soltannezhad\My Documents\My Pictures\Frangipani_flower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p:txBody>
          <a:bodyPr/>
          <a:lstStyle/>
          <a:p>
            <a:r>
              <a:rPr lang="fa-IR" dirty="0" smtClean="0">
                <a:solidFill>
                  <a:srgbClr val="FF0000"/>
                </a:solidFill>
              </a:rPr>
              <a:t>موفق و موید باشید</a:t>
            </a:r>
            <a:endParaRPr lang="fa-IR" dirty="0">
              <a:solidFill>
                <a:srgbClr val="FF0000"/>
              </a:solidFill>
            </a:endParaRPr>
          </a:p>
        </p:txBody>
      </p:sp>
      <p:sp>
        <p:nvSpPr>
          <p:cNvPr id="6" name="Content Placeholder 5"/>
          <p:cNvSpPr>
            <a:spLocks noGrp="1"/>
          </p:cNvSpPr>
          <p:nvPr>
            <p:ph idx="1"/>
          </p:nvPr>
        </p:nvSpPr>
        <p:spPr/>
        <p:txBody>
          <a:bodyPr/>
          <a:lstStyle/>
          <a:p>
            <a:endParaRPr lang="fa-I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chemeClr val="accent1">
                    <a:satMod val="150000"/>
                  </a:schemeClr>
                </a:solidFill>
                <a:cs typeface="B Nazanin" pitchFamily="2" charset="-78"/>
              </a:rPr>
              <a:t>تعاریف و مفاهیم</a:t>
            </a:r>
            <a:endParaRPr lang="fa-IR" b="1" dirty="0">
              <a:cs typeface="B Nazanin" pitchFamily="2" charset="-78"/>
            </a:endParaRPr>
          </a:p>
        </p:txBody>
      </p:sp>
      <p:sp>
        <p:nvSpPr>
          <p:cNvPr id="3" name="Content Placeholder 2"/>
          <p:cNvSpPr>
            <a:spLocks noGrp="1"/>
          </p:cNvSpPr>
          <p:nvPr>
            <p:ph idx="1"/>
          </p:nvPr>
        </p:nvSpPr>
        <p:spPr/>
        <p:txBody>
          <a:bodyPr/>
          <a:lstStyle/>
          <a:p>
            <a:r>
              <a:rPr lang="fa-IR" b="1" dirty="0" smtClean="0">
                <a:cs typeface="B Nazanin" pitchFamily="2" charset="-78"/>
              </a:rPr>
              <a:t>ارزيابي عملكرد          </a:t>
            </a:r>
            <a:r>
              <a:rPr lang="fa-IR" dirty="0" smtClean="0">
                <a:cs typeface="B Jadid" pitchFamily="2" charset="-78"/>
              </a:rPr>
              <a:t>(</a:t>
            </a:r>
            <a:r>
              <a:rPr lang="en-US" dirty="0" smtClean="0">
                <a:cs typeface="B Jadid" pitchFamily="2" charset="-78"/>
              </a:rPr>
              <a:t>Assessment</a:t>
            </a:r>
            <a:r>
              <a:rPr lang="fa-IR" dirty="0" smtClean="0">
                <a:cs typeface="B Jadid" pitchFamily="2" charset="-78"/>
              </a:rPr>
              <a:t>)</a:t>
            </a:r>
          </a:p>
          <a:p>
            <a:pPr>
              <a:buNone/>
            </a:pPr>
            <a:endParaRPr lang="fa-IR" dirty="0" smtClean="0">
              <a:cs typeface="B Jadid" pitchFamily="2" charset="-78"/>
            </a:endParaRPr>
          </a:p>
          <a:p>
            <a:r>
              <a:rPr lang="ar-SA" b="1" dirty="0" smtClean="0">
                <a:cs typeface="B Nazanin" pitchFamily="2" charset="-78"/>
              </a:rPr>
              <a:t>ارزشيابي</a:t>
            </a:r>
            <a:r>
              <a:rPr lang="fa-IR" dirty="0" smtClean="0">
                <a:cs typeface="B Jadid" pitchFamily="2" charset="-78"/>
              </a:rPr>
              <a:t>                      </a:t>
            </a:r>
            <a:r>
              <a:rPr lang="ar-SA" dirty="0" smtClean="0">
                <a:cs typeface="B Jadid" pitchFamily="2" charset="-78"/>
              </a:rPr>
              <a:t> </a:t>
            </a:r>
            <a:r>
              <a:rPr lang="en-US" dirty="0" smtClean="0">
                <a:cs typeface="B Jadid" pitchFamily="2" charset="-78"/>
              </a:rPr>
              <a:t>(Evaluation)</a:t>
            </a:r>
          </a:p>
          <a:p>
            <a:pPr>
              <a:buNone/>
            </a:pPr>
            <a:endParaRPr lang="fa-IR" dirty="0" smtClean="0">
              <a:cs typeface="B Jadid" pitchFamily="2" charset="-78"/>
            </a:endParaRPr>
          </a:p>
          <a:p>
            <a:r>
              <a:rPr lang="fa-IR" b="1" dirty="0" smtClean="0">
                <a:cs typeface="B Nazanin" pitchFamily="2" charset="-78"/>
              </a:rPr>
              <a:t>نظارت</a:t>
            </a:r>
            <a:r>
              <a:rPr lang="fa-IR" dirty="0" smtClean="0">
                <a:cs typeface="B Jadid" pitchFamily="2" charset="-78"/>
              </a:rPr>
              <a:t>                         (</a:t>
            </a:r>
            <a:r>
              <a:rPr lang="en-US" dirty="0" smtClean="0">
                <a:cs typeface="B Jadid" pitchFamily="2" charset="-78"/>
              </a:rPr>
              <a:t>         (Monitoring</a:t>
            </a:r>
            <a:endParaRPr lang="fa-IR" dirty="0" smtClean="0"/>
          </a:p>
          <a:p>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Nazanin" pitchFamily="2" charset="-78"/>
              </a:rPr>
              <a:t/>
            </a:r>
            <a:br>
              <a:rPr lang="fa-IR" b="1" dirty="0" smtClean="0">
                <a:cs typeface="B Nazanin" pitchFamily="2" charset="-78"/>
              </a:rPr>
            </a:br>
            <a:r>
              <a:rPr lang="fa-IR" b="1" dirty="0" smtClean="0">
                <a:cs typeface="B Nazanin" pitchFamily="2" charset="-78"/>
              </a:rPr>
              <a:t>نظارت (</a:t>
            </a:r>
            <a:r>
              <a:rPr lang="en-US" b="1" dirty="0" smtClean="0">
                <a:cs typeface="B Nazanin" pitchFamily="2" charset="-78"/>
              </a:rPr>
              <a:t>Monitoring</a:t>
            </a:r>
            <a:r>
              <a:rPr lang="fa-IR" b="1" dirty="0" smtClean="0">
                <a:cs typeface="B Nazanin" pitchFamily="2" charset="-78"/>
              </a:rPr>
              <a:t>)</a:t>
            </a:r>
            <a:r>
              <a:rPr lang="fa-IR" dirty="0" smtClean="0">
                <a:cs typeface="2 Titr" pitchFamily="2" charset="-78"/>
              </a:rPr>
              <a:t/>
            </a:r>
            <a:br>
              <a:rPr lang="fa-IR" dirty="0" smtClean="0">
                <a:cs typeface="2 Titr" pitchFamily="2" charset="-78"/>
              </a:rPr>
            </a:br>
            <a:endParaRPr lang="fa-IR" dirty="0"/>
          </a:p>
        </p:txBody>
      </p:sp>
      <p:sp>
        <p:nvSpPr>
          <p:cNvPr id="3" name="Content Placeholder 2"/>
          <p:cNvSpPr>
            <a:spLocks noGrp="1"/>
          </p:cNvSpPr>
          <p:nvPr>
            <p:ph idx="1"/>
          </p:nvPr>
        </p:nvSpPr>
        <p:spPr/>
        <p:txBody>
          <a:bodyPr/>
          <a:lstStyle/>
          <a:p>
            <a:pPr algn="just"/>
            <a:r>
              <a:rPr lang="ar-SA" dirty="0" smtClean="0">
                <a:cs typeface="B Nazanin" pitchFamily="2" charset="-78"/>
              </a:rPr>
              <a:t>نظارت عبارت است از مراقبت از اينكه همه چيز چه فني و يا مالي مطابق برنامه و با توجه به محدوديت زمان و اعتبار پيش رود و اجراي پروژه را تضمين و تسهيل كند. </a:t>
            </a:r>
            <a:endParaRPr lang="fa-IR" dirty="0" smtClean="0">
              <a:cs typeface="B Nazanin" pitchFamily="2" charset="-78"/>
            </a:endParaRPr>
          </a:p>
          <a:p>
            <a:pPr algn="just"/>
            <a:r>
              <a:rPr lang="ar-SA" dirty="0" smtClean="0">
                <a:cs typeface="B Nazanin" pitchFamily="2" charset="-78"/>
              </a:rPr>
              <a:t>نظارت، در مفهوم كلي آن، مقايسه و ارزيابي پيش‌بيني‌ها با عملكردها و شناخت علل تفاوت ميان آنهاست</a:t>
            </a:r>
            <a:r>
              <a:rPr lang="en-US" dirty="0" smtClean="0">
                <a:cs typeface="B Nazanin" pitchFamily="2" charset="-78"/>
              </a:rPr>
              <a:t> </a:t>
            </a:r>
            <a:endParaRPr lang="fa-IR" dirty="0" smtClean="0">
              <a:cs typeface="B Nazanin" pitchFamily="2" charset="-78"/>
            </a:endParaRPr>
          </a:p>
          <a:p>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Nazanin" pitchFamily="2" charset="-78"/>
              </a:rPr>
              <a:t/>
            </a:r>
            <a:br>
              <a:rPr lang="fa-IR" b="1" dirty="0" smtClean="0">
                <a:cs typeface="B Nazanin" pitchFamily="2" charset="-78"/>
              </a:rPr>
            </a:br>
            <a:r>
              <a:rPr lang="ar-SA" b="1" dirty="0" smtClean="0">
                <a:cs typeface="B Nazanin" pitchFamily="2" charset="-78"/>
              </a:rPr>
              <a:t>ارزشيابي </a:t>
            </a:r>
            <a:r>
              <a:rPr lang="en-US" b="1" dirty="0" smtClean="0">
                <a:cs typeface="B Nazanin" pitchFamily="2" charset="-78"/>
              </a:rPr>
              <a:t>(Evaluation)</a:t>
            </a:r>
            <a:br>
              <a:rPr lang="en-US" b="1" dirty="0" smtClean="0">
                <a:cs typeface="B Nazanin" pitchFamily="2" charset="-78"/>
              </a:rPr>
            </a:br>
            <a:endParaRPr lang="fa-IR" b="1" dirty="0">
              <a:cs typeface="B Nazanin" pitchFamily="2" charset="-78"/>
            </a:endParaRPr>
          </a:p>
        </p:txBody>
      </p:sp>
      <p:sp>
        <p:nvSpPr>
          <p:cNvPr id="3" name="Content Placeholder 2"/>
          <p:cNvSpPr>
            <a:spLocks noGrp="1"/>
          </p:cNvSpPr>
          <p:nvPr>
            <p:ph idx="1"/>
          </p:nvPr>
        </p:nvSpPr>
        <p:spPr/>
        <p:txBody>
          <a:bodyPr/>
          <a:lstStyle/>
          <a:p>
            <a:r>
              <a:rPr lang="ar-SA" dirty="0" smtClean="0">
                <a:cs typeface="B Nazanin" pitchFamily="2" charset="-78"/>
              </a:rPr>
              <a:t>عبارت از قضاوت در مورد ارزش يك فعاليت با توجه به برخي معيارهاي از پيش تعيين شده در پرتو اطلاعات بدست آمده مي‌باشد. ارزشيابي به يك فرايند نظام‌دار براي جمع‌آوري، تحليل و تفسير اطلاعات اطلاق مي‌شود. </a:t>
            </a:r>
            <a:endParaRPr lang="fa-IR" dirty="0" smtClean="0">
              <a:cs typeface="B Nazanin" pitchFamily="2" charset="-78"/>
            </a:endParaRPr>
          </a:p>
          <a:p>
            <a:pPr>
              <a:buNone/>
            </a:pP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lstStyle/>
          <a:p>
            <a:r>
              <a:rPr lang="ar-SA" b="1" dirty="0" smtClean="0">
                <a:latin typeface="Yagut" charset="-78"/>
                <a:cs typeface="B Nazanin" pitchFamily="2" charset="-78"/>
              </a:rPr>
              <a:t>ارزيابي‌ عملكرد</a:t>
            </a:r>
            <a:endParaRPr lang="fa-IR" b="1" dirty="0"/>
          </a:p>
        </p:txBody>
      </p:sp>
      <p:sp>
        <p:nvSpPr>
          <p:cNvPr id="3" name="Content Placeholder 2"/>
          <p:cNvSpPr>
            <a:spLocks noGrp="1"/>
          </p:cNvSpPr>
          <p:nvPr>
            <p:ph idx="1"/>
          </p:nvPr>
        </p:nvSpPr>
        <p:spPr>
          <a:xfrm>
            <a:off x="500034" y="1428736"/>
            <a:ext cx="8229600" cy="5143536"/>
          </a:xfrm>
        </p:spPr>
        <p:txBody>
          <a:bodyPr>
            <a:normAutofit fontScale="92500" lnSpcReduction="10000"/>
          </a:bodyPr>
          <a:lstStyle/>
          <a:p>
            <a:pPr>
              <a:buFont typeface="Wingdings" pitchFamily="2" charset="2"/>
              <a:buChar char="v"/>
            </a:pPr>
            <a:r>
              <a:rPr lang="ar-SA" dirty="0" smtClean="0">
                <a:latin typeface="Yagut" charset="-78"/>
                <a:cs typeface="B Nazanin" pitchFamily="2" charset="-78"/>
              </a:rPr>
              <a:t>ارزيابي‌ عملكرد فرايندي‌ است‌ كه‌ درآن‌ مديران‌‌ رفتار كاركنان‌ را مشاهده‌ و بررسي‌ مي‌كنند تا بتوانند بازخوردهاي‌ لازم‌ را دربارة‌ نقاط‌ قوت‌ و ضعف‌ رفتارشان‌ به‌ آنها ارائه‌ كنند. </a:t>
            </a:r>
            <a:endParaRPr lang="fa-IR" dirty="0" smtClean="0">
              <a:latin typeface="Yagut" charset="-78"/>
              <a:cs typeface="B Nazanin" pitchFamily="2" charset="-78"/>
            </a:endParaRPr>
          </a:p>
          <a:p>
            <a:pPr>
              <a:buFont typeface="Wingdings" pitchFamily="2" charset="2"/>
              <a:buChar char="v"/>
            </a:pPr>
            <a:endParaRPr lang="ar-SA" dirty="0" smtClean="0">
              <a:latin typeface="Yagut" charset="-78"/>
              <a:cs typeface="B Nazanin" pitchFamily="2" charset="-78"/>
            </a:endParaRPr>
          </a:p>
          <a:p>
            <a:pPr>
              <a:buFont typeface="Wingdings" pitchFamily="2" charset="2"/>
              <a:buChar char="v"/>
            </a:pPr>
            <a:r>
              <a:rPr lang="ar-SA" dirty="0" smtClean="0">
                <a:latin typeface="Yagut" charset="-78"/>
                <a:cs typeface="B Nazanin" pitchFamily="2" charset="-78"/>
              </a:rPr>
              <a:t>ارزيابي‌ عملكرد عبارتست‌ از تعيين‌ درجه‌ كفايت‌ و لياقت‌ كاركنان‌ از لحاظ‌ انجام‌ وظايف‌ محوله‌ و قبول‌ مسئوليت</a:t>
            </a:r>
            <a:r>
              <a:rPr lang="fa-IR" dirty="0" smtClean="0">
                <a:latin typeface="Yagut" charset="-78"/>
                <a:cs typeface="B Nazanin" pitchFamily="2" charset="-78"/>
              </a:rPr>
              <a:t> </a:t>
            </a:r>
            <a:r>
              <a:rPr lang="ar-SA" dirty="0" smtClean="0">
                <a:latin typeface="Yagut" charset="-78"/>
                <a:cs typeface="B Nazanin" pitchFamily="2" charset="-78"/>
              </a:rPr>
              <a:t>ها در سازمان‌ كه‌ اين‌ ارزيابي‌ بايد به‌ طور عيني‌ و منظم‌ انجام‌ پذيرد.</a:t>
            </a:r>
            <a:endParaRPr lang="fa-IR" dirty="0" smtClean="0">
              <a:latin typeface="Yagut" charset="-78"/>
              <a:cs typeface="B Nazanin" pitchFamily="2" charset="-78"/>
            </a:endParaRPr>
          </a:p>
          <a:p>
            <a:pPr>
              <a:buFont typeface="Wingdings" pitchFamily="2" charset="2"/>
              <a:buChar char="v"/>
            </a:pPr>
            <a:endParaRPr lang="fa-IR" dirty="0" smtClean="0"/>
          </a:p>
          <a:p>
            <a:pPr>
              <a:buFont typeface="Wingdings" pitchFamily="2" charset="2"/>
              <a:buChar char="v"/>
            </a:pPr>
            <a:r>
              <a:rPr lang="ar-SA" dirty="0" smtClean="0">
                <a:latin typeface="Yagut" charset="-78"/>
                <a:cs typeface="B Nazanin" pitchFamily="2" charset="-78"/>
              </a:rPr>
              <a:t>نحوة‌ انجام‌ كار مشخص‌ در يك‌ دوره‌ زماني‌ معين‌ درمقايسه‌ با استاندارد انجام‌ كار و همچنين‌ تعيين‌ استعداد و ظرفيت</a:t>
            </a:r>
            <a:r>
              <a:rPr lang="fa-IR" dirty="0" smtClean="0">
                <a:latin typeface="Yagut" charset="-78"/>
                <a:cs typeface="B Nazanin" pitchFamily="2" charset="-78"/>
              </a:rPr>
              <a:t> </a:t>
            </a:r>
            <a:r>
              <a:rPr lang="ar-SA" dirty="0" smtClean="0">
                <a:latin typeface="Yagut" charset="-78"/>
                <a:cs typeface="B Nazanin" pitchFamily="2" charset="-78"/>
              </a:rPr>
              <a:t>هاي‌ بالقوه‌ فرد به‌ منظور برنامه‌ ريزي‌ در جهت‌ به‌ فعليت‌ در آوردن‌ آنها</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مديريت عملكرد</a:t>
            </a:r>
            <a:endParaRPr lang="fa-IR" b="1" dirty="0">
              <a:cs typeface="B Nazanin" pitchFamily="2" charset="-78"/>
            </a:endParaRPr>
          </a:p>
        </p:txBody>
      </p:sp>
      <p:sp>
        <p:nvSpPr>
          <p:cNvPr id="3" name="Content Placeholder 2"/>
          <p:cNvSpPr>
            <a:spLocks noGrp="1"/>
          </p:cNvSpPr>
          <p:nvPr>
            <p:ph idx="1"/>
          </p:nvPr>
        </p:nvSpPr>
        <p:spPr>
          <a:xfrm>
            <a:off x="457200" y="1600201"/>
            <a:ext cx="8229600" cy="1900238"/>
          </a:xfrm>
        </p:spPr>
        <p:txBody>
          <a:bodyPr/>
          <a:lstStyle/>
          <a:p>
            <a:r>
              <a:rPr lang="fa-IR" dirty="0" smtClean="0">
                <a:cs typeface="B Nazanin" pitchFamily="2" charset="-78"/>
              </a:rPr>
              <a:t>فرايندي راهبردي ويكپارچه كه از طريق بهبود عملكرد منابع انساني و توسعه قابليت هاي فردي و تيم هاي كاري به موفقيت سازمان كمك مي كند.</a:t>
            </a:r>
            <a:endParaRPr lang="fa-IR" dirty="0">
              <a:cs typeface="B Nazanin" pitchFamily="2" charset="-78"/>
            </a:endParaRPr>
          </a:p>
        </p:txBody>
      </p:sp>
      <p:pic>
        <p:nvPicPr>
          <p:cNvPr id="2051" name="Picture 3" descr="C:\Documents and Settings\soltannezhad\My Documents\My Pictures\imagesCARM4AD6.jpg"/>
          <p:cNvPicPr>
            <a:picLocks noChangeAspect="1" noChangeArrowheads="1"/>
          </p:cNvPicPr>
          <p:nvPr/>
        </p:nvPicPr>
        <p:blipFill>
          <a:blip r:embed="rId2" cstate="print"/>
          <a:srcRect/>
          <a:stretch>
            <a:fillRect/>
          </a:stretch>
        </p:blipFill>
        <p:spPr bwMode="auto">
          <a:xfrm>
            <a:off x="357158" y="3286124"/>
            <a:ext cx="3500462" cy="321471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جايگاه ارزيابي عملكرد</a:t>
            </a:r>
            <a:endParaRPr lang="fa-IR" b="1" dirty="0">
              <a:cs typeface="B Nazanin" pitchFamily="2" charset="-78"/>
            </a:endParaRPr>
          </a:p>
        </p:txBody>
      </p:sp>
      <p:sp>
        <p:nvSpPr>
          <p:cNvPr id="3" name="Content Placeholder 2"/>
          <p:cNvSpPr>
            <a:spLocks noGrp="1"/>
          </p:cNvSpPr>
          <p:nvPr>
            <p:ph idx="1"/>
          </p:nvPr>
        </p:nvSpPr>
        <p:spPr>
          <a:xfrm>
            <a:off x="457200" y="1357298"/>
            <a:ext cx="8229600" cy="4768865"/>
          </a:xfrm>
          <a:ln>
            <a:solidFill>
              <a:schemeClr val="accent2"/>
            </a:solidFill>
          </a:ln>
        </p:spPr>
        <p:txBody>
          <a:bodyPr>
            <a:normAutofit fontScale="55000" lnSpcReduction="20000"/>
          </a:bodyPr>
          <a:lstStyle/>
          <a:p>
            <a:pPr algn="just">
              <a:buFont typeface="Wingdings" pitchFamily="2" charset="2"/>
              <a:buChar char="v"/>
            </a:pPr>
            <a:r>
              <a:rPr lang="fa-IR" sz="4000" b="1" dirty="0" smtClean="0">
                <a:solidFill>
                  <a:schemeClr val="accent2">
                    <a:lumMod val="75000"/>
                  </a:schemeClr>
                </a:solidFill>
                <a:cs typeface="B Nazanin" pitchFamily="2" charset="-78"/>
              </a:rPr>
              <a:t>جامعه و فرهنگ:</a:t>
            </a:r>
          </a:p>
          <a:p>
            <a:pPr algn="just">
              <a:buNone/>
            </a:pPr>
            <a:endParaRPr lang="fa-IR" sz="4000" b="1" dirty="0" smtClean="0">
              <a:solidFill>
                <a:schemeClr val="accent2">
                  <a:lumMod val="75000"/>
                </a:schemeClr>
              </a:solidFill>
              <a:cs typeface="B Nazanin" pitchFamily="2" charset="-78"/>
            </a:endParaRPr>
          </a:p>
          <a:p>
            <a:pPr algn="just">
              <a:buNone/>
            </a:pPr>
            <a:r>
              <a:rPr lang="fa-IR" b="1" dirty="0" smtClean="0">
                <a:cs typeface="B Nazanin" pitchFamily="2" charset="-78"/>
              </a:rPr>
              <a:t>ارزيابي به عنوان يك كار مداوم در زندگي روزمره.</a:t>
            </a:r>
          </a:p>
          <a:p>
            <a:pPr algn="just">
              <a:buNone/>
            </a:pPr>
            <a:endParaRPr lang="fa-IR" dirty="0" smtClean="0">
              <a:cs typeface="B Nazanin" pitchFamily="2" charset="-78"/>
            </a:endParaRPr>
          </a:p>
          <a:p>
            <a:pPr algn="just">
              <a:buFont typeface="Wingdings" pitchFamily="2" charset="2"/>
              <a:buChar char="v"/>
            </a:pPr>
            <a:r>
              <a:rPr lang="fa-IR" sz="4000" b="1" dirty="0" smtClean="0">
                <a:solidFill>
                  <a:schemeClr val="accent2">
                    <a:lumMod val="75000"/>
                  </a:schemeClr>
                </a:solidFill>
                <a:cs typeface="B Nazanin" pitchFamily="2" charset="-78"/>
              </a:rPr>
              <a:t>درسازمان:</a:t>
            </a:r>
          </a:p>
          <a:p>
            <a:pPr algn="just">
              <a:buNone/>
            </a:pPr>
            <a:endParaRPr lang="fa-IR" sz="4000" b="1" u="sng" dirty="0" smtClean="0">
              <a:cs typeface="B Nazanin" pitchFamily="2" charset="-78"/>
            </a:endParaRPr>
          </a:p>
          <a:p>
            <a:pPr algn="just">
              <a:buNone/>
            </a:pPr>
            <a:r>
              <a:rPr lang="fa-IR" sz="3300" b="1" dirty="0" smtClean="0">
                <a:cs typeface="B Nazanin" pitchFamily="2" charset="-78"/>
              </a:rPr>
              <a:t>نياز به آگاهي از چگونگي عملكرد و ميزان تحقق اهداف .</a:t>
            </a:r>
          </a:p>
          <a:p>
            <a:pPr algn="just">
              <a:buNone/>
            </a:pPr>
            <a:r>
              <a:rPr lang="fa-IR" sz="3300" b="1" dirty="0" smtClean="0">
                <a:cs typeface="B Nazanin" pitchFamily="2" charset="-78"/>
              </a:rPr>
              <a:t>اطلاع از نقاط قوت و حوزه هاي بهبود.</a:t>
            </a:r>
          </a:p>
          <a:p>
            <a:pPr algn="just">
              <a:buNone/>
            </a:pPr>
            <a:r>
              <a:rPr lang="fa-IR" sz="3300" b="1" dirty="0" smtClean="0">
                <a:cs typeface="B Nazanin" pitchFamily="2" charset="-78"/>
              </a:rPr>
              <a:t>انجام تمهيدات لازم براي افزايش اثر بخشي .</a:t>
            </a:r>
          </a:p>
          <a:p>
            <a:pPr algn="just">
              <a:buNone/>
            </a:pPr>
            <a:endParaRPr lang="fa-IR" dirty="0" smtClean="0">
              <a:cs typeface="B Nazanin" pitchFamily="2" charset="-78"/>
            </a:endParaRPr>
          </a:p>
          <a:p>
            <a:pPr>
              <a:buFont typeface="Wingdings" pitchFamily="2" charset="2"/>
              <a:buChar char="v"/>
            </a:pPr>
            <a:r>
              <a:rPr lang="fa-IR" sz="4000" b="1" dirty="0" smtClean="0">
                <a:solidFill>
                  <a:schemeClr val="accent2">
                    <a:lumMod val="75000"/>
                  </a:schemeClr>
                </a:solidFill>
                <a:cs typeface="B Nazanin" pitchFamily="2" charset="-78"/>
              </a:rPr>
              <a:t>مديران:</a:t>
            </a:r>
          </a:p>
          <a:p>
            <a:pPr>
              <a:buNone/>
            </a:pPr>
            <a:r>
              <a:rPr lang="fa-IR" sz="3300" b="1" dirty="0" smtClean="0">
                <a:cs typeface="B Nazanin" pitchFamily="2" charset="-78"/>
              </a:rPr>
              <a:t>شناخت ميزان كارايي كاركنان.</a:t>
            </a:r>
          </a:p>
          <a:p>
            <a:pPr>
              <a:buNone/>
            </a:pPr>
            <a:r>
              <a:rPr lang="fa-IR" sz="3300" b="1" dirty="0" smtClean="0">
                <a:cs typeface="B Nazanin" pitchFamily="2" charset="-78"/>
              </a:rPr>
              <a:t>اثرگذاري بر رفتار كاركنان و ايجاد انگيزه در آنان.</a:t>
            </a:r>
          </a:p>
          <a:p>
            <a:pPr>
              <a:buNone/>
            </a:pPr>
            <a:r>
              <a:rPr lang="fa-IR" sz="3300" b="1" dirty="0" smtClean="0">
                <a:cs typeface="B Nazanin" pitchFamily="2" charset="-78"/>
              </a:rPr>
              <a:t>انتقال انتظارات به كاركنان .</a:t>
            </a:r>
          </a:p>
          <a:p>
            <a:pPr>
              <a:buNone/>
            </a:pPr>
            <a:r>
              <a:rPr lang="ar-SA" sz="3300" b="1" dirty="0" smtClean="0">
                <a:cs typeface="B Nazanin" pitchFamily="2" charset="-78"/>
              </a:rPr>
              <a:t>بهبود كيفيت‌ محصولات‌ و خدمات‌ سازمان‌ </a:t>
            </a:r>
          </a:p>
          <a:p>
            <a:pPr>
              <a:buNone/>
            </a:pPr>
            <a:r>
              <a:rPr lang="ar-SA" sz="3300" b="1" dirty="0" smtClean="0">
                <a:cs typeface="B Nazanin" pitchFamily="2" charset="-78"/>
              </a:rPr>
              <a:t>رضايت‌ مشتري‌ و تضمين‌ منافع‌ سهامداران‌.</a:t>
            </a:r>
            <a:r>
              <a:rPr lang="ar-SA" sz="3300" b="1" dirty="0" smtClean="0">
                <a:solidFill>
                  <a:srgbClr val="000000"/>
                </a:solidFill>
                <a:cs typeface="B Nazanin" pitchFamily="2" charset="-78"/>
              </a:rPr>
              <a:t> </a:t>
            </a:r>
            <a:endParaRPr lang="fa-IR" sz="3300" b="1" dirty="0" smtClean="0">
              <a:cs typeface="B Nazanin" pitchFamily="2" charset="-78"/>
            </a:endParaRPr>
          </a:p>
          <a:p>
            <a:pPr algn="just">
              <a:buNone/>
            </a:pPr>
            <a:endParaRPr lang="en-US" dirty="0" smtClean="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هدف هاي ارزيابي عملكرد</a:t>
            </a:r>
            <a:endParaRPr lang="fa-IR" b="1" dirty="0">
              <a:cs typeface="B Nazanin" pitchFamily="2" charset="-78"/>
            </a:endParaRPr>
          </a:p>
        </p:txBody>
      </p:sp>
      <p:sp>
        <p:nvSpPr>
          <p:cNvPr id="3" name="Content Placeholder 2"/>
          <p:cNvSpPr>
            <a:spLocks noGrp="1"/>
          </p:cNvSpPr>
          <p:nvPr>
            <p:ph sz="half" idx="2"/>
          </p:nvPr>
        </p:nvSpPr>
        <p:spPr/>
        <p:txBody>
          <a:bodyPr>
            <a:normAutofit/>
          </a:bodyPr>
          <a:lstStyle/>
          <a:p>
            <a:pPr algn="just">
              <a:buFont typeface="Wingdings" pitchFamily="2" charset="2"/>
              <a:buChar char="v"/>
            </a:pPr>
            <a:r>
              <a:rPr lang="ar-SA" sz="2800" b="1" dirty="0" smtClean="0">
                <a:cs typeface="B Nazanin" pitchFamily="2" charset="-78"/>
              </a:rPr>
              <a:t>تعيين مسير پيشرفت شغلي</a:t>
            </a:r>
          </a:p>
          <a:p>
            <a:pPr algn="just">
              <a:buFont typeface="Wingdings" pitchFamily="2" charset="2"/>
              <a:buChar char="v"/>
            </a:pPr>
            <a:r>
              <a:rPr lang="ar-SA" sz="2800" b="1" dirty="0" smtClean="0">
                <a:cs typeface="B Nazanin" pitchFamily="2" charset="-78"/>
              </a:rPr>
              <a:t> شناخت استعداد كاركنان</a:t>
            </a:r>
          </a:p>
          <a:p>
            <a:pPr algn="just">
              <a:buFont typeface="Wingdings" pitchFamily="2" charset="2"/>
              <a:buChar char="v"/>
            </a:pPr>
            <a:r>
              <a:rPr lang="ar-SA" sz="2800" b="1" dirty="0" smtClean="0">
                <a:cs typeface="B Nazanin" pitchFamily="2" charset="-78"/>
              </a:rPr>
              <a:t> </a:t>
            </a:r>
            <a:r>
              <a:rPr lang="fa-IR" sz="2800" b="1" dirty="0" smtClean="0">
                <a:cs typeface="B Nazanin" pitchFamily="2" charset="-78"/>
              </a:rPr>
              <a:t>پاداش دهي و ايجاد انگيزه در افراد</a:t>
            </a:r>
          </a:p>
          <a:p>
            <a:pPr algn="just">
              <a:buFont typeface="Wingdings" pitchFamily="2" charset="2"/>
              <a:buChar char="v"/>
            </a:pPr>
            <a:endParaRPr lang="en-US" sz="2800" dirty="0" smtClean="0">
              <a:cs typeface="B Nazanin" pitchFamily="2" charset="-78"/>
            </a:endParaRPr>
          </a:p>
          <a:p>
            <a:endParaRPr lang="fa-IR" dirty="0">
              <a:cs typeface="B Nazanin" pitchFamily="2" charset="-78"/>
            </a:endParaRPr>
          </a:p>
        </p:txBody>
      </p:sp>
      <p:sp>
        <p:nvSpPr>
          <p:cNvPr id="6" name="Content Placeholder 5"/>
          <p:cNvSpPr>
            <a:spLocks noGrp="1"/>
          </p:cNvSpPr>
          <p:nvPr>
            <p:ph sz="quarter" idx="4"/>
          </p:nvPr>
        </p:nvSpPr>
        <p:spPr/>
        <p:txBody>
          <a:bodyPr/>
          <a:lstStyle/>
          <a:p>
            <a:pPr algn="just">
              <a:buFont typeface="Wingdings" pitchFamily="2" charset="2"/>
              <a:buChar char="v"/>
            </a:pPr>
            <a:r>
              <a:rPr lang="ar-SA" sz="2800" b="1" dirty="0" smtClean="0">
                <a:cs typeface="B Nazanin" pitchFamily="2" charset="-78"/>
              </a:rPr>
              <a:t>برنامه ريزي نيروي انساني </a:t>
            </a:r>
          </a:p>
          <a:p>
            <a:pPr algn="just">
              <a:buFont typeface="Wingdings" pitchFamily="2" charset="2"/>
              <a:buChar char="v"/>
            </a:pPr>
            <a:r>
              <a:rPr lang="ar-SA" sz="2800" b="1" dirty="0" smtClean="0">
                <a:cs typeface="B Nazanin" pitchFamily="2" charset="-78"/>
              </a:rPr>
              <a:t> كارمنديابي و انتخاب </a:t>
            </a:r>
          </a:p>
          <a:p>
            <a:pPr algn="just">
              <a:buFont typeface="Wingdings" pitchFamily="2" charset="2"/>
              <a:buChar char="v"/>
            </a:pPr>
            <a:r>
              <a:rPr lang="ar-SA" sz="2800" b="1" dirty="0" smtClean="0">
                <a:cs typeface="B Nazanin" pitchFamily="2" charset="-78"/>
              </a:rPr>
              <a:t> آموزش وپرورش</a:t>
            </a:r>
          </a:p>
          <a:p>
            <a:pPr algn="just">
              <a:buFont typeface="Wingdings" pitchFamily="2" charset="2"/>
              <a:buChar char="v"/>
            </a:pPr>
            <a:r>
              <a:rPr lang="ar-SA" sz="2800" b="1" dirty="0" smtClean="0">
                <a:cs typeface="B Nazanin" pitchFamily="2" charset="-78"/>
              </a:rPr>
              <a:t>  تعيين حقوق و مزايا </a:t>
            </a:r>
            <a:endParaRPr lang="fa-IR" sz="2800" b="1" dirty="0" smtClean="0">
              <a:cs typeface="B Nazanin" pitchFamily="2" charset="-78"/>
            </a:endParaRPr>
          </a:p>
          <a:p>
            <a:pPr>
              <a:buFont typeface="Wingdings" pitchFamily="2" charset="2"/>
              <a:buChar char="v"/>
            </a:pPr>
            <a:r>
              <a:rPr lang="fa-IR" sz="2800" b="1" dirty="0" smtClean="0">
                <a:cs typeface="B Nazanin" pitchFamily="2" charset="-78"/>
              </a:rPr>
              <a:t>تعيين بازده ، كارايي و اثر بخشي فعاليت ها</a:t>
            </a:r>
          </a:p>
          <a:p>
            <a:pPr>
              <a:buNone/>
            </a:pP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نكات مورد ارزيابي</a:t>
            </a:r>
            <a:endParaRPr lang="fa-IR" b="1" dirty="0">
              <a:cs typeface="B Nazanin" pitchFamily="2" charset="-78"/>
            </a:endParaRPr>
          </a:p>
        </p:txBody>
      </p:sp>
      <p:sp>
        <p:nvSpPr>
          <p:cNvPr id="3" name="Content Placeholder 2"/>
          <p:cNvSpPr>
            <a:spLocks noGrp="1"/>
          </p:cNvSpPr>
          <p:nvPr>
            <p:ph idx="1"/>
          </p:nvPr>
        </p:nvSpPr>
        <p:spPr>
          <a:xfrm>
            <a:off x="3143240" y="1600201"/>
            <a:ext cx="5543560" cy="3829064"/>
          </a:xfrm>
        </p:spPr>
        <p:txBody>
          <a:bodyPr>
            <a:normAutofit fontScale="77500" lnSpcReduction="20000"/>
          </a:bodyPr>
          <a:lstStyle/>
          <a:p>
            <a:pPr>
              <a:buNone/>
            </a:pPr>
            <a:endParaRPr lang="fa-IR" b="1" dirty="0" smtClean="0">
              <a:cs typeface="B Nazanin" pitchFamily="2" charset="-78"/>
            </a:endParaRPr>
          </a:p>
          <a:p>
            <a:pPr>
              <a:buFont typeface="Wingdings" pitchFamily="2" charset="2"/>
              <a:buChar char="v"/>
            </a:pPr>
            <a:r>
              <a:rPr lang="ar-SA" b="1" dirty="0" smtClean="0">
                <a:cs typeface="B Nazanin" pitchFamily="2" charset="-78"/>
              </a:rPr>
              <a:t> نظام‌ ارزشيابي‌ مبتني‌ بر خصايص‌ يا ويژگيهاي‌ شخصي‌</a:t>
            </a:r>
          </a:p>
          <a:p>
            <a:pPr>
              <a:buFont typeface="Wingdings" pitchFamily="2" charset="2"/>
              <a:buChar char="v"/>
            </a:pPr>
            <a:endParaRPr lang="ar-SA" b="1" dirty="0" smtClean="0">
              <a:cs typeface="B Nazanin" pitchFamily="2" charset="-78"/>
            </a:endParaRPr>
          </a:p>
          <a:p>
            <a:pPr>
              <a:buFont typeface="Wingdings" pitchFamily="2" charset="2"/>
              <a:buChar char="v"/>
            </a:pPr>
            <a:r>
              <a:rPr lang="ar-SA" b="1" dirty="0" smtClean="0">
                <a:cs typeface="B Nazanin" pitchFamily="2" charset="-78"/>
              </a:rPr>
              <a:t>نظام‌ ارزشيابي‌ مبتني‌ بر رفتار</a:t>
            </a:r>
          </a:p>
          <a:p>
            <a:pPr>
              <a:buFont typeface="Wingdings" pitchFamily="2" charset="2"/>
              <a:buChar char="v"/>
            </a:pPr>
            <a:endParaRPr lang="ar-SA" b="1" dirty="0" smtClean="0">
              <a:cs typeface="B Nazanin" pitchFamily="2" charset="-78"/>
            </a:endParaRPr>
          </a:p>
          <a:p>
            <a:pPr>
              <a:buFont typeface="Wingdings" pitchFamily="2" charset="2"/>
              <a:buChar char="v"/>
            </a:pPr>
            <a:r>
              <a:rPr lang="ar-SA" b="1" dirty="0" smtClean="0">
                <a:cs typeface="B Nazanin" pitchFamily="2" charset="-78"/>
              </a:rPr>
              <a:t>نظام‌ ارزشيابي‌ نتيجه‌گرا</a:t>
            </a:r>
            <a:endParaRPr lang="en-US" b="1" dirty="0" smtClean="0">
              <a:cs typeface="B Nazanin" pitchFamily="2" charset="-78"/>
            </a:endParaRPr>
          </a:p>
          <a:p>
            <a:pPr>
              <a:buNone/>
            </a:pPr>
            <a:endParaRPr lang="en-US" b="1" dirty="0" smtClean="0">
              <a:cs typeface="B Nazanin" pitchFamily="2" charset="-78"/>
            </a:endParaRPr>
          </a:p>
          <a:p>
            <a:pPr>
              <a:buFont typeface="Wingdings" pitchFamily="2" charset="2"/>
              <a:buChar char="v"/>
            </a:pPr>
            <a:r>
              <a:rPr lang="fa-IR" b="1" dirty="0" smtClean="0">
                <a:cs typeface="B Nazanin" pitchFamily="2" charset="-78"/>
              </a:rPr>
              <a:t>نظام ارزيابي (مديريت ) عملكرد مبتني بر شايستگي</a:t>
            </a:r>
            <a:endParaRPr lang="en-US" b="1" dirty="0" smtClean="0">
              <a:cs typeface="B Nazanin" pitchFamily="2" charset="-78"/>
            </a:endParaRPr>
          </a:p>
          <a:p>
            <a:pPr>
              <a:buFont typeface="Wingdings" pitchFamily="2" charset="2"/>
              <a:buChar char="v"/>
            </a:pPr>
            <a:endParaRPr lang="en-US" dirty="0" smtClean="0">
              <a:solidFill>
                <a:srgbClr val="000000"/>
              </a:solidFill>
              <a:latin typeface="Times" charset="0"/>
              <a:cs typeface="B Nazanin" pitchFamily="2" charset="-78"/>
            </a:endParaRPr>
          </a:p>
        </p:txBody>
      </p:sp>
      <p:pic>
        <p:nvPicPr>
          <p:cNvPr id="3074" name="Picture 2" descr="C:\Documents and Settings\soltannezhad\My Documents\My Pictures\ارزیابی.jpg"/>
          <p:cNvPicPr>
            <a:picLocks noChangeAspect="1" noChangeArrowheads="1"/>
          </p:cNvPicPr>
          <p:nvPr/>
        </p:nvPicPr>
        <p:blipFill>
          <a:blip r:embed="rId2" cstate="print"/>
          <a:srcRect/>
          <a:stretch>
            <a:fillRect/>
          </a:stretch>
        </p:blipFill>
        <p:spPr bwMode="auto">
          <a:xfrm>
            <a:off x="0" y="2500306"/>
            <a:ext cx="3286116" cy="371477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781</Words>
  <Application>Microsoft Office PowerPoint</Application>
  <PresentationFormat>On-screen Show (4:3)</PresentationFormat>
  <Paragraphs>156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ارزيابي(مديريت) عملكرد  performance management</vt:lpstr>
      <vt:lpstr>تعاریف و مفاهیم</vt:lpstr>
      <vt:lpstr> نظارت (Monitoring) </vt:lpstr>
      <vt:lpstr> ارزشيابي (Evaluation) </vt:lpstr>
      <vt:lpstr>ارزيابي‌ عملكرد</vt:lpstr>
      <vt:lpstr>مديريت عملكرد</vt:lpstr>
      <vt:lpstr>جايگاه ارزيابي عملكرد</vt:lpstr>
      <vt:lpstr>هدف هاي ارزيابي عملكرد</vt:lpstr>
      <vt:lpstr>نكات مورد ارزيابي</vt:lpstr>
      <vt:lpstr>ويژگي هاي يك نظام ارزيابي عملكرد كارا و مطلوب</vt:lpstr>
      <vt:lpstr>ويژگي هاي يك نظام ارزيابي عملكرد كارا و مطلوب</vt:lpstr>
      <vt:lpstr>روش هاي ارزيابي عملكرد</vt:lpstr>
      <vt:lpstr>ارزيابي كنندگان عملكرد</vt:lpstr>
      <vt:lpstr>ويژگي هاي ارزيابي كنند گان </vt:lpstr>
      <vt:lpstr>خطاهاي‌ ارزيابي‌ عملكرد </vt:lpstr>
      <vt:lpstr>چرخه اندازه‌گيری عملکرد سازمان </vt:lpstr>
      <vt:lpstr> مراحل انجام ارزیابی </vt:lpstr>
      <vt:lpstr>منابع</vt:lpstr>
      <vt:lpstr>موفق و موید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ارزيابي(مديريت) عملكرد  performance management</dc:title>
  <dc:creator>soltannezhad</dc:creator>
  <cp:lastModifiedBy>soltannezhad</cp:lastModifiedBy>
  <cp:revision>45</cp:revision>
  <dcterms:created xsi:type="dcterms:W3CDTF">2014-11-29T06:28:10Z</dcterms:created>
  <dcterms:modified xsi:type="dcterms:W3CDTF">2014-12-06T09:41:09Z</dcterms:modified>
</cp:coreProperties>
</file>